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290" r:id="rId5"/>
    <p:sldId id="256" r:id="rId6"/>
    <p:sldId id="280" r:id="rId7"/>
    <p:sldId id="291" r:id="rId8"/>
    <p:sldId id="257" r:id="rId9"/>
    <p:sldId id="278" r:id="rId10"/>
    <p:sldId id="281" r:id="rId11"/>
    <p:sldId id="263" r:id="rId12"/>
    <p:sldId id="298" r:id="rId13"/>
    <p:sldId id="287" r:id="rId14"/>
    <p:sldId id="284" r:id="rId15"/>
    <p:sldId id="260" r:id="rId16"/>
    <p:sldId id="259" r:id="rId17"/>
    <p:sldId id="285" r:id="rId18"/>
    <p:sldId id="286" r:id="rId19"/>
    <p:sldId id="288" r:id="rId20"/>
    <p:sldId id="289" r:id="rId21"/>
    <p:sldId id="262" r:id="rId22"/>
    <p:sldId id="282" r:id="rId23"/>
    <p:sldId id="283" r:id="rId24"/>
    <p:sldId id="293" r:id="rId25"/>
    <p:sldId id="294" r:id="rId26"/>
    <p:sldId id="295" r:id="rId27"/>
    <p:sldId id="296" r:id="rId28"/>
    <p:sldId id="297" r:id="rId29"/>
    <p:sldId id="299" r:id="rId30"/>
    <p:sldId id="300" r:id="rId31"/>
    <p:sldId id="292" r:id="rId32"/>
    <p:sldId id="266" r:id="rId33"/>
    <p:sldId id="265" r:id="rId34"/>
    <p:sldId id="268" r:id="rId35"/>
    <p:sldId id="301" r:id="rId36"/>
    <p:sldId id="275" r:id="rId37"/>
    <p:sldId id="276" r:id="rId38"/>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D4FD3-22AB-491C-B8D5-1F49120006FC}" v="197" dt="2023-04-03T22:57:04.400"/>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41" autoAdjust="0"/>
  </p:normalViewPr>
  <p:slideViewPr>
    <p:cSldViewPr snapToGrid="0">
      <p:cViewPr varScale="1">
        <p:scale>
          <a:sx n="69" d="100"/>
          <a:sy n="69" d="100"/>
        </p:scale>
        <p:origin x="780" y="60"/>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86" d="100"/>
          <a:sy n="86" d="100"/>
        </p:scale>
        <p:origin x="384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il Dindar | CloudCan" userId="5f67c7bb-afd1-4e5f-8057-c1d86c5d5e61" providerId="ADAL" clId="{FB6AC87D-F10E-48E1-8544-33E2040C7766}"/>
    <pc:docChg chg="modSld sldOrd">
      <pc:chgData name="Beril Dindar | CloudCan" userId="5f67c7bb-afd1-4e5f-8057-c1d86c5d5e61" providerId="ADAL" clId="{FB6AC87D-F10E-48E1-8544-33E2040C7766}" dt="2023-04-04T09:40:46.033" v="5" actId="20577"/>
      <pc:docMkLst>
        <pc:docMk/>
      </pc:docMkLst>
      <pc:sldChg chg="ord">
        <pc:chgData name="Beril Dindar | CloudCan" userId="5f67c7bb-afd1-4e5f-8057-c1d86c5d5e61" providerId="ADAL" clId="{FB6AC87D-F10E-48E1-8544-33E2040C7766}" dt="2023-04-04T00:34:03.501" v="1"/>
        <pc:sldMkLst>
          <pc:docMk/>
          <pc:sldMk cId="3324314209" sldId="266"/>
        </pc:sldMkLst>
      </pc:sldChg>
      <pc:sldChg chg="modSp mod">
        <pc:chgData name="Beril Dindar | CloudCan" userId="5f67c7bb-afd1-4e5f-8057-c1d86c5d5e61" providerId="ADAL" clId="{FB6AC87D-F10E-48E1-8544-33E2040C7766}" dt="2023-04-04T09:40:46.033" v="5" actId="20577"/>
        <pc:sldMkLst>
          <pc:docMk/>
          <pc:sldMk cId="904900604" sldId="291"/>
        </pc:sldMkLst>
        <pc:spChg chg="mod">
          <ac:chgData name="Beril Dindar | CloudCan" userId="5f67c7bb-afd1-4e5f-8057-c1d86c5d5e61" providerId="ADAL" clId="{FB6AC87D-F10E-48E1-8544-33E2040C7766}" dt="2023-04-04T09:40:46.033" v="5" actId="20577"/>
          <ac:spMkLst>
            <pc:docMk/>
            <pc:sldMk cId="904900604" sldId="291"/>
            <ac:spMk id="5133" creationId="{92110E2E-22A3-3ABB-DA74-2EED50AB843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4E05800-CF9D-4E8D-A669-5260B32AA6FB}" type="datetime1">
              <a:rPr lang="tr-TR" smtClean="0"/>
              <a:t>4.04.2023</a:t>
            </a:fld>
            <a:endParaRPr lang="tr-TR" dirty="0"/>
          </a:p>
        </p:txBody>
      </p:sp>
      <p:sp>
        <p:nvSpPr>
          <p:cNvPr id="4" name="Alt Bilgi Yer Tutucusu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tr-TR" smtClean="0"/>
              <a:t>‹#›</a:t>
            </a:fld>
            <a:endParaRPr lang="tr-TR"/>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C1511-AECF-41E7-B64F-46C8FF6612A5}" type="datetime1">
              <a:rPr lang="tr-TR" smtClean="0"/>
              <a:pPr/>
              <a:t>4.04.2023</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tr-TR" noProof="0" smtClean="0"/>
              <a:t>‹#›</a:t>
            </a:fld>
            <a:endParaRPr lang="tr-TR"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2</a:t>
            </a:fld>
            <a:endParaRPr lang="tr-TR"/>
          </a:p>
        </p:txBody>
      </p:sp>
    </p:spTree>
    <p:extLst>
      <p:ext uri="{BB962C8B-B14F-4D97-AF65-F5344CB8AC3E}">
        <p14:creationId xmlns:p14="http://schemas.microsoft.com/office/powerpoint/2010/main" val="2181614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29</a:t>
            </a:fld>
            <a:endParaRPr lang="tr-TR"/>
          </a:p>
        </p:txBody>
      </p:sp>
    </p:spTree>
    <p:extLst>
      <p:ext uri="{BB962C8B-B14F-4D97-AF65-F5344CB8AC3E}">
        <p14:creationId xmlns:p14="http://schemas.microsoft.com/office/powerpoint/2010/main" val="1605827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30</a:t>
            </a:fld>
            <a:endParaRPr lang="tr-TR"/>
          </a:p>
        </p:txBody>
      </p:sp>
    </p:spTree>
    <p:extLst>
      <p:ext uri="{BB962C8B-B14F-4D97-AF65-F5344CB8AC3E}">
        <p14:creationId xmlns:p14="http://schemas.microsoft.com/office/powerpoint/2010/main" val="357289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31</a:t>
            </a:fld>
            <a:endParaRPr lang="tr-TR"/>
          </a:p>
        </p:txBody>
      </p:sp>
    </p:spTree>
    <p:extLst>
      <p:ext uri="{BB962C8B-B14F-4D97-AF65-F5344CB8AC3E}">
        <p14:creationId xmlns:p14="http://schemas.microsoft.com/office/powerpoint/2010/main" val="3465364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32</a:t>
            </a:fld>
            <a:endParaRPr lang="tr-TR"/>
          </a:p>
        </p:txBody>
      </p:sp>
    </p:spTree>
    <p:extLst>
      <p:ext uri="{BB962C8B-B14F-4D97-AF65-F5344CB8AC3E}">
        <p14:creationId xmlns:p14="http://schemas.microsoft.com/office/powerpoint/2010/main" val="2279383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33</a:t>
            </a:fld>
            <a:endParaRPr lang="tr-TR"/>
          </a:p>
        </p:txBody>
      </p:sp>
    </p:spTree>
    <p:extLst>
      <p:ext uri="{BB962C8B-B14F-4D97-AF65-F5344CB8AC3E}">
        <p14:creationId xmlns:p14="http://schemas.microsoft.com/office/powerpoint/2010/main" val="748256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noProof="0" dirty="0"/>
          </a:p>
        </p:txBody>
      </p:sp>
      <p:sp>
        <p:nvSpPr>
          <p:cNvPr id="4" name="Slayt Numarası Yer Tutucusu 3"/>
          <p:cNvSpPr>
            <a:spLocks noGrp="1"/>
          </p:cNvSpPr>
          <p:nvPr>
            <p:ph type="sldNum" sz="quarter" idx="5"/>
          </p:nvPr>
        </p:nvSpPr>
        <p:spPr/>
        <p:txBody>
          <a:bodyPr rtlCol="0"/>
          <a:lstStyle/>
          <a:p>
            <a:pPr rtl="0"/>
            <a:fld id="{5071D96E-4CA2-485E-9EE5-CEB7143ACC3B}" type="slidenum">
              <a:rPr lang="tr-TR" smtClean="0"/>
              <a:t>34</a:t>
            </a:fld>
            <a:endParaRPr lang="tr-TR"/>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3</a:t>
            </a:fld>
            <a:endParaRPr lang="tr-TR"/>
          </a:p>
        </p:txBody>
      </p:sp>
    </p:spTree>
    <p:extLst>
      <p:ext uri="{BB962C8B-B14F-4D97-AF65-F5344CB8AC3E}">
        <p14:creationId xmlns:p14="http://schemas.microsoft.com/office/powerpoint/2010/main" val="335385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5</a:t>
            </a:fld>
            <a:endParaRPr lang="tr-TR"/>
          </a:p>
        </p:txBody>
      </p:sp>
    </p:spTree>
    <p:extLst>
      <p:ext uri="{BB962C8B-B14F-4D97-AF65-F5344CB8AC3E}">
        <p14:creationId xmlns:p14="http://schemas.microsoft.com/office/powerpoint/2010/main" val="205656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6</a:t>
            </a:fld>
            <a:endParaRPr lang="tr-TR"/>
          </a:p>
        </p:txBody>
      </p:sp>
    </p:spTree>
    <p:extLst>
      <p:ext uri="{BB962C8B-B14F-4D97-AF65-F5344CB8AC3E}">
        <p14:creationId xmlns:p14="http://schemas.microsoft.com/office/powerpoint/2010/main" val="31990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7</a:t>
            </a:fld>
            <a:endParaRPr lang="tr-TR"/>
          </a:p>
        </p:txBody>
      </p:sp>
    </p:spTree>
    <p:extLst>
      <p:ext uri="{BB962C8B-B14F-4D97-AF65-F5344CB8AC3E}">
        <p14:creationId xmlns:p14="http://schemas.microsoft.com/office/powerpoint/2010/main" val="427457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8</a:t>
            </a:fld>
            <a:endParaRPr lang="tr-TR"/>
          </a:p>
        </p:txBody>
      </p:sp>
    </p:spTree>
    <p:extLst>
      <p:ext uri="{BB962C8B-B14F-4D97-AF65-F5344CB8AC3E}">
        <p14:creationId xmlns:p14="http://schemas.microsoft.com/office/powerpoint/2010/main" val="415564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12</a:t>
            </a:fld>
            <a:endParaRPr lang="tr-TR"/>
          </a:p>
        </p:txBody>
      </p:sp>
    </p:spTree>
    <p:extLst>
      <p:ext uri="{BB962C8B-B14F-4D97-AF65-F5344CB8AC3E}">
        <p14:creationId xmlns:p14="http://schemas.microsoft.com/office/powerpoint/2010/main" val="4257766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13</a:t>
            </a:fld>
            <a:endParaRPr lang="tr-TR"/>
          </a:p>
        </p:txBody>
      </p:sp>
    </p:spTree>
    <p:extLst>
      <p:ext uri="{BB962C8B-B14F-4D97-AF65-F5344CB8AC3E}">
        <p14:creationId xmlns:p14="http://schemas.microsoft.com/office/powerpoint/2010/main" val="9545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noProof="0" dirty="0"/>
          </a:p>
        </p:txBody>
      </p:sp>
      <p:sp>
        <p:nvSpPr>
          <p:cNvPr id="4" name="Slayt Numarası Yer Tutucusu 3"/>
          <p:cNvSpPr>
            <a:spLocks noGrp="1"/>
          </p:cNvSpPr>
          <p:nvPr>
            <p:ph type="sldNum" sz="quarter" idx="5"/>
          </p:nvPr>
        </p:nvSpPr>
        <p:spPr/>
        <p:txBody>
          <a:bodyPr/>
          <a:lstStyle/>
          <a:p>
            <a:pPr rtl="0"/>
            <a:fld id="{5071D96E-4CA2-485E-9EE5-CEB7143ACC3B}" type="slidenum">
              <a:rPr lang="tr-TR" smtClean="0"/>
              <a:t>18</a:t>
            </a:fld>
            <a:endParaRPr lang="tr-TR"/>
          </a:p>
        </p:txBody>
      </p:sp>
    </p:spTree>
    <p:extLst>
      <p:ext uri="{BB962C8B-B14F-4D97-AF65-F5344CB8AC3E}">
        <p14:creationId xmlns:p14="http://schemas.microsoft.com/office/powerpoint/2010/main" val="460464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van">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Resim Yer Tutucusu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tr-TR" noProof="0"/>
              <a:t>Başlık eklemek için tıklayın</a:t>
            </a:r>
          </a:p>
        </p:txBody>
      </p:sp>
      <p:sp>
        <p:nvSpPr>
          <p:cNvPr id="14" name="Metin Yer Tutucusu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tr-TR" noProof="0"/>
              <a:t>Ad eklemek için tıklayın</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zar Karşılaştırması">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Resim Yer Tutucusu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4" name="Tarih Yer Tutucusu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tr-TR" noProof="0"/>
              <a:t>06/08/20XX</a:t>
            </a:r>
          </a:p>
        </p:txBody>
      </p:sp>
      <p:sp>
        <p:nvSpPr>
          <p:cNvPr id="14" name="Metin Yer Tutucusu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tr-TR" noProof="0"/>
              <a:t>₺2 Milyar ABD </a:t>
            </a:r>
          </a:p>
        </p:txBody>
      </p:sp>
      <p:sp>
        <p:nvSpPr>
          <p:cNvPr id="5" name="Alt Bilgi Yer Tutucusu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tr-TR" noProof="0"/>
              <a:t>SUNUM DESTESİ</a:t>
            </a:r>
          </a:p>
        </p:txBody>
      </p:sp>
      <p:sp>
        <p:nvSpPr>
          <p:cNvPr id="6" name="Slayt Numarası Yer Tutucusu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6" name="Metin Yer Tutucusu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tr-TR" noProof="0"/>
              <a:t>₺1 Milyar ABD </a:t>
            </a:r>
          </a:p>
        </p:txBody>
      </p:sp>
      <p:sp>
        <p:nvSpPr>
          <p:cNvPr id="11" name="Metin Yer Tutucusu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tr-TR" noProof="0"/>
              <a:t>Metin eklemek için tıklayın</a:t>
            </a:r>
          </a:p>
        </p:txBody>
      </p:sp>
      <p:sp>
        <p:nvSpPr>
          <p:cNvPr id="12" name="Metin Yer Tutucusu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tr-TR" noProof="0"/>
              <a:t>₺3 Milyar ABD </a:t>
            </a:r>
          </a:p>
        </p:txBody>
      </p:sp>
      <p:sp>
        <p:nvSpPr>
          <p:cNvPr id="20" name="Metin Yer Tutucusu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tr-TR" noProof="0"/>
              <a:t>Metin eklemek için tıklayın</a:t>
            </a:r>
          </a:p>
        </p:txBody>
      </p:sp>
      <p:sp>
        <p:nvSpPr>
          <p:cNvPr id="21" name="Metin Yer Tutucusu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akiplerimiz">
    <p:bg>
      <p:bgPr>
        <a:solidFill>
          <a:schemeClr val="bg2">
            <a:lumMod val="10000"/>
          </a:schemeClr>
        </a:solidFill>
        <a:effectLst/>
      </p:bgPr>
    </p:bg>
    <p:spTree>
      <p:nvGrpSpPr>
        <p:cNvPr id="1" name=""/>
        <p:cNvGrpSpPr/>
        <p:nvPr/>
      </p:nvGrpSpPr>
      <p:grpSpPr>
        <a:xfrm>
          <a:off x="0" y="0"/>
          <a:ext cx="0" cy="0"/>
          <a:chOff x="0" y="0"/>
          <a:chExt cx="0" cy="0"/>
        </a:xfrm>
      </p:grpSpPr>
      <p:sp>
        <p:nvSpPr>
          <p:cNvPr id="21" name="Resim Yer Tutucusu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tr-TR" noProof="0" dirty="0"/>
              <a:t>Fotoğraf eklemek için tıklayın</a:t>
            </a:r>
          </a:p>
        </p:txBody>
      </p:sp>
      <p:sp>
        <p:nvSpPr>
          <p:cNvPr id="4" name="Tarih Yer Tutucusu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tr"/>
              <a:t>06/08/20XX</a:t>
            </a:r>
          </a:p>
        </p:txBody>
      </p:sp>
      <p:sp>
        <p:nvSpPr>
          <p:cNvPr id="5" name="Alt Bilgi Yer Tutucusu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tr"/>
              <a:t>SUNUM DESTESİ</a:t>
            </a:r>
          </a:p>
        </p:txBody>
      </p:sp>
      <p:sp>
        <p:nvSpPr>
          <p:cNvPr id="6" name="Slayt Numarası Yer Tutucusu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US" smtClean="0"/>
              <a:t>‹#›</a:t>
            </a:fld>
            <a:endParaRPr lang="en-US" dirty="0"/>
          </a:p>
        </p:txBody>
      </p:sp>
      <p:sp>
        <p:nvSpPr>
          <p:cNvPr id="17" name="Metin Yer Tutucusu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tr"/>
              <a:t>Metin eklemek için tıklayın</a:t>
            </a:r>
          </a:p>
        </p:txBody>
      </p:sp>
      <p:sp>
        <p:nvSpPr>
          <p:cNvPr id="18" name="Metin Yer Tutucusu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tr" dirty="0"/>
              <a:t>Alt başlık eklemek için tıklayın</a:t>
            </a:r>
          </a:p>
        </p:txBody>
      </p:sp>
      <p:sp>
        <p:nvSpPr>
          <p:cNvPr id="19" name="Metin Yer Tutucusu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tr"/>
              <a:t>Metin eklemek için tıklayın</a:t>
            </a:r>
          </a:p>
        </p:txBody>
      </p:sp>
      <p:sp>
        <p:nvSpPr>
          <p:cNvPr id="20" name="Metin Yer Tutucusu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tr" dirty="0"/>
              <a:t>Alt başlık eklemek için tıklayın</a:t>
            </a:r>
          </a:p>
        </p:txBody>
      </p:sp>
      <p:sp>
        <p:nvSpPr>
          <p:cNvPr id="2" name="Başlık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tr"/>
              <a:t>Başlık eklemek için tıklayın</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akiplerimiz s2">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Dikdörtgen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 name="Tarih Yer Tutucusu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8" name="Metin Yer Tutucusu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sp>
        <p:nvSpPr>
          <p:cNvPr id="9" name="Metin Yer Tutucusu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sp>
        <p:nvSpPr>
          <p:cNvPr id="10" name="Metin Yer Tutucusu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sp>
        <p:nvSpPr>
          <p:cNvPr id="11" name="Metin Yer Tutucusu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defRPr>
            </a:lvl1pPr>
          </a:lstStyle>
          <a:p>
            <a:pPr lvl="0" rtl="0"/>
            <a:r>
              <a:rPr lang="tr-TR" noProof="0"/>
              <a:t>Ad eklemek için tıklayın</a:t>
            </a:r>
          </a:p>
        </p:txBody>
      </p:sp>
      <p:sp>
        <p:nvSpPr>
          <p:cNvPr id="12" name="Metin Yer Tutucusu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defRPr>
            </a:lvl1pPr>
          </a:lstStyle>
          <a:p>
            <a:pPr lvl="0" rtl="0"/>
            <a:r>
              <a:rPr lang="tr-TR" noProof="0"/>
              <a:t>Ad eklemek için tıklayın</a:t>
            </a:r>
          </a:p>
        </p:txBody>
      </p:sp>
      <p:sp>
        <p:nvSpPr>
          <p:cNvPr id="13" name="Metin Yer Tutucusu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defRPr>
            </a:lvl1pPr>
          </a:lstStyle>
          <a:p>
            <a:pPr lvl="0" rtl="0"/>
            <a:r>
              <a:rPr lang="tr-TR" noProof="0"/>
              <a:t>Ad eklemek için tıklayın</a:t>
            </a:r>
          </a:p>
        </p:txBody>
      </p:sp>
      <p:sp>
        <p:nvSpPr>
          <p:cNvPr id="14" name="Metin Yer Tutucusu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defRPr>
            </a:lvl1pPr>
          </a:lstStyle>
          <a:p>
            <a:pPr lvl="0" rtl="0"/>
            <a:r>
              <a:rPr lang="tr-TR" noProof="0"/>
              <a:t>Ad eklemek için tıklayın</a:t>
            </a:r>
          </a:p>
        </p:txBody>
      </p:sp>
      <p:sp>
        <p:nvSpPr>
          <p:cNvPr id="15" name="Metin Yer Tutucusu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tr-TR" noProof="0"/>
              <a:t>Ad eklemek için tıklayın</a:t>
            </a:r>
          </a:p>
        </p:txBody>
      </p:sp>
      <p:cxnSp>
        <p:nvCxnSpPr>
          <p:cNvPr id="16" name="Düz Bağlayıcı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Metin Yer Tutucusu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defRPr>
            </a:lvl1pPr>
          </a:lstStyle>
          <a:p>
            <a:pPr lvl="0" rtl="0"/>
            <a:r>
              <a:rPr lang="tr-TR" noProof="0"/>
              <a:t>Ad eklemek için tıklayın</a:t>
            </a:r>
          </a:p>
        </p:txBody>
      </p:sp>
      <p:sp>
        <p:nvSpPr>
          <p:cNvPr id="20" name="Metin Yer Tutucusu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defRPr>
            </a:lvl1pPr>
          </a:lstStyle>
          <a:p>
            <a:pPr lvl="0" rtl="0"/>
            <a:r>
              <a:rPr lang="tr-TR" noProof="0"/>
              <a:t>Ad eklemek için tıklayın</a:t>
            </a:r>
          </a:p>
        </p:txBody>
      </p:sp>
      <p:sp>
        <p:nvSpPr>
          <p:cNvPr id="2" name="Başlık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üyüme Stratejisi">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Metin Yer Tutucusu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tr-TR" noProof="0"/>
              <a:t>Alt başlık ekleyin</a:t>
            </a:r>
          </a:p>
        </p:txBody>
      </p:sp>
      <p:sp>
        <p:nvSpPr>
          <p:cNvPr id="12" name="Metin Yer Tutucusu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tr-TR" noProof="0"/>
              <a:t>Ad eklemek için tıklayın</a:t>
            </a:r>
          </a:p>
        </p:txBody>
      </p:sp>
      <p:sp>
        <p:nvSpPr>
          <p:cNvPr id="13" name="Metin Yer Tutucusu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tr-TR" noProof="0"/>
              <a:t>Ad eklemek için tıklayın</a:t>
            </a:r>
          </a:p>
        </p:txBody>
      </p:sp>
      <p:sp>
        <p:nvSpPr>
          <p:cNvPr id="14" name="Metin Yer Tutucusu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tr-TR" noProof="0"/>
              <a:t>Ad eklemek için tıklayın</a:t>
            </a:r>
          </a:p>
        </p:txBody>
      </p:sp>
      <p:sp>
        <p:nvSpPr>
          <p:cNvPr id="15" name="Metin Yer Tutucusu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6" name="Metin Yer Tutucusu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üşteri çekme">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İçerik Yer Tutucusu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8" name="Metin Yer Tutucusu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tr-TR" noProof="0"/>
              <a:t>Alt başlık ekleyin</a:t>
            </a:r>
          </a:p>
        </p:txBody>
      </p:sp>
      <p:sp>
        <p:nvSpPr>
          <p:cNvPr id="3" name="Tarih Yer Tutucusu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78" name="Metin Yer Tutucusu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79" name="Metin Yer Tutucusu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19" name="Başlık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tr-TR" noProof="0"/>
              <a:t>Başlık eklemek için tıklayın</a:t>
            </a:r>
          </a:p>
        </p:txBody>
      </p:sp>
      <p:sp>
        <p:nvSpPr>
          <p:cNvPr id="9" name="İçerik Yer Tutucusu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ki Yıllık Eylem Planı">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6" name="Metin Yer Tutucusu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18" name="Metin Yer Tutucusu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19" name="Metin Yer Tutucusu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0" name="Metin Yer Tutucusu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2" name="Metin Yer Tutucusu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3" name="Metin Yer Tutucusu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4" name="Metin Yer Tutucusu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5" name="Metin Yer Tutucusu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6" name="Metin Yer Tutucusu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7" name="Metin Yer Tutucusu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8" name="Metin Yer Tutucusu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29" name="Metin Yer Tutucusu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0" name="Metin Yer Tutucusu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1" name="Metin Yer Tutucusu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2" name="Metin Yer Tutucusu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3" name="Metin Yer Tutucusu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4" name="Metin Yer Tutucusu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5" name="Metin Yer Tutucusu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6" name="Metin Yer Tutucusu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7" name="Metin Yer Tutucusu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8" name="Metin Yer Tutucusu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39" name="Metin Yer Tutucusu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tr-TR" noProof="0"/>
              <a:t>Metin eklemek için tıklayın</a:t>
            </a:r>
          </a:p>
        </p:txBody>
      </p:sp>
      <p:sp>
        <p:nvSpPr>
          <p:cNvPr id="52" name="Metin Yer Tutucusu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tr-TR" noProof="0"/>
              <a:t>Yıl ekleyin</a:t>
            </a:r>
          </a:p>
        </p:txBody>
      </p:sp>
      <p:sp>
        <p:nvSpPr>
          <p:cNvPr id="53" name="Metin Yer Tutucusu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tr-TR" noProof="0"/>
              <a:t>Yıl ekleyin</a:t>
            </a:r>
          </a:p>
        </p:txBody>
      </p:sp>
      <p:sp>
        <p:nvSpPr>
          <p:cNvPr id="54" name="Metin Yer Tutucusu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5" name="Metin Yer Tutucusu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6" name="Metin Yer Tutucusu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7" name="Metin Yer Tutucusu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58" name="Metin Yer Tutucusu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tr-TR" noProof="0"/>
              <a:t>Metin eklemek için tıklayın</a:t>
            </a:r>
          </a:p>
        </p:txBody>
      </p:sp>
      <p:sp>
        <p:nvSpPr>
          <p:cNvPr id="59" name="Metin Yer Tutucusu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40" name="Başlık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sal bilgiler">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Resim Yer Tutucusu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8" name="Resim Yer Tutucusu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3" name="Tarih Yer Tutucusu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Başlık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tr-TR" noProof="0"/>
              <a:t>Başlık eklemek için tıklayın</a:t>
            </a:r>
          </a:p>
        </p:txBody>
      </p:sp>
      <p:sp>
        <p:nvSpPr>
          <p:cNvPr id="6" name="İçerik Yer Tutucusu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kiple Tanışın">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9" name="Dikdörtgen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Resim Yer Tutucusu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4" name="Metin Yer Tutucusu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15" name="Metin Yer Tutucusu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16" name="Resim Yer Tutucusu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7" name="Resim Yer Tutucusu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8" name="Resim Yer Tutucusu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tr-TR" noProof="0"/>
              <a:t>Fotoğraf eklemek için tıklayın</a:t>
            </a:r>
          </a:p>
        </p:txBody>
      </p:sp>
      <p:sp>
        <p:nvSpPr>
          <p:cNvPr id="19" name="Metin Yer Tutucusu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20" name="Metin Yer Tutucusu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21" name="Metin Yer Tutucusu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22" name="Metin Yer Tutucusu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23" name="Metin Yer Tutucusu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24" name="Metin Yer Tutucusu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26" name="Dikdörtgen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8" name="Dikdörtgen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0" name="Dikdörtgen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2" name="Dikdörtgen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tr-TR" noProof="0"/>
              <a:t>Başlık eklemek için tıklayın</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kibin Tamamı">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Dikdörtgen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31" name="Metin Yer Tutucusu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32" name="Metin Yer Tutucusu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36" name="Metin Yer Tutucusu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37" name="Metin Yer Tutucusu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38" name="Metin Yer Tutucusu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39" name="Metin Yer Tutucusu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40" name="Metin Yer Tutucusu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41" name="Metin Yer Tutucusu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62" name="Resim Yer Tutucusu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63" name="Metin Yer Tutucusu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64" name="Metin Yer Tutucusu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68" name="Metin Yer Tutucusu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69" name="Metin Yer Tutucusu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70" name="Metin Yer Tutucusu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71" name="Metin Yer Tutucusu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72" name="Metin Yer Tutucusu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tr-TR" noProof="0"/>
              <a:t>Ad ekleyin</a:t>
            </a:r>
          </a:p>
        </p:txBody>
      </p:sp>
      <p:sp>
        <p:nvSpPr>
          <p:cNvPr id="73" name="Metin Yer Tutucusu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tr-TR" noProof="0"/>
              <a:t>Başlık ekleyin</a:t>
            </a:r>
          </a:p>
        </p:txBody>
      </p:sp>
      <p:sp>
        <p:nvSpPr>
          <p:cNvPr id="74" name="Dikdörtgen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78" name="Resim Yer Tutucusu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79" name="Dikdörtgen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0" name="Resim Yer Tutucusu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1" name="Dikdörtgen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2" name="Resim Yer Tutucusu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3" name="Dikdörtgen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4" name="Resim Yer Tutucusu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5" name="Dikdörtgen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6" name="Resim Yer Tutucusu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7" name="Dikdörtgen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8" name="Resim Yer Tutucusu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89" name="Dikdörtgen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90" name="Resim Yer Tutucusu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tr-TR" noProof="0"/>
              <a:t>Fotoğraf eklemek için tıklayın</a:t>
            </a:r>
          </a:p>
        </p:txBody>
      </p:sp>
      <p:sp>
        <p:nvSpPr>
          <p:cNvPr id="91" name="Dikdörtgen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2" name="Başlık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tr-TR" noProof="0"/>
              <a:t>Başlık eklemek için tıklayın</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sman">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Tarih Yer Tutucusu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34" name="Dikdörtgen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9" name="Metin Yer Tutucusu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defRPr>
            </a:lvl1pPr>
          </a:lstStyle>
          <a:p>
            <a:pPr lvl="0" rtl="0"/>
            <a:r>
              <a:rPr lang="tr-TR" noProof="0"/>
              <a:t>Başlık eklemek için tıklayın</a:t>
            </a:r>
          </a:p>
        </p:txBody>
      </p:sp>
      <p:sp>
        <p:nvSpPr>
          <p:cNvPr id="20" name="Metin Yer Tutucusu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defRPr>
            </a:lvl1pPr>
          </a:lstStyle>
          <a:p>
            <a:pPr lvl="0" rtl="0"/>
            <a:r>
              <a:rPr lang="tr-TR" noProof="0"/>
              <a:t>Başlık eklemek için tıklayın</a:t>
            </a:r>
          </a:p>
        </p:txBody>
      </p:sp>
      <p:sp>
        <p:nvSpPr>
          <p:cNvPr id="22" name="Metin Yer Tutucusu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3" name="Metin Yer Tutucusu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4" name="Metin Yer Tutucusu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5" name="Metin Yer Tutucusu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defRPr>
            </a:lvl1pPr>
          </a:lstStyle>
          <a:p>
            <a:pPr lvl="0" rtl="0"/>
            <a:r>
              <a:rPr lang="tr-TR" noProof="0"/>
              <a:t>Başlık eklemek için tıklayın</a:t>
            </a:r>
          </a:p>
        </p:txBody>
      </p:sp>
      <p:sp>
        <p:nvSpPr>
          <p:cNvPr id="26" name="Metin Yer Tutucusu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tr-TR" noProof="0"/>
              <a:t>Metin eklemek için tıklayın</a:t>
            </a:r>
          </a:p>
        </p:txBody>
      </p:sp>
      <p:sp>
        <p:nvSpPr>
          <p:cNvPr id="27" name="Metin Yer Tutucusu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defRPr>
            </a:lvl1pPr>
          </a:lstStyle>
          <a:p>
            <a:pPr lvl="0" rtl="0"/>
            <a:r>
              <a:rPr lang="tr-TR" noProof="0"/>
              <a:t>Başlık ekleyin</a:t>
            </a:r>
          </a:p>
        </p:txBody>
      </p:sp>
      <p:sp>
        <p:nvSpPr>
          <p:cNvPr id="28" name="Metin Yer Tutucusu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defRPr>
            </a:lvl1pPr>
          </a:lstStyle>
          <a:p>
            <a:pPr lvl="0" rtl="0"/>
            <a:r>
              <a:rPr lang="tr-TR" noProof="0"/>
              <a:t>Başlık ekleyin</a:t>
            </a:r>
          </a:p>
        </p:txBody>
      </p:sp>
      <p:sp>
        <p:nvSpPr>
          <p:cNvPr id="29" name="Metin Yer Tutucusu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defRPr>
            </a:lvl1pPr>
          </a:lstStyle>
          <a:p>
            <a:pPr lvl="0" rtl="0"/>
            <a:r>
              <a:rPr lang="tr-TR" noProof="0"/>
              <a:t>Başlık ekleyin</a:t>
            </a:r>
          </a:p>
        </p:txBody>
      </p:sp>
      <p:sp>
        <p:nvSpPr>
          <p:cNvPr id="30" name="Metin Yer Tutucusu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defRPr>
            </a:lvl1pPr>
          </a:lstStyle>
          <a:p>
            <a:pPr lvl="0" rtl="0"/>
            <a:r>
              <a:rPr lang="tr-TR" noProof="0"/>
              <a:t>Başlık ekleyin</a:t>
            </a:r>
          </a:p>
        </p:txBody>
      </p:sp>
      <p:sp>
        <p:nvSpPr>
          <p:cNvPr id="31" name="Başlık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kkımızda">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Resim Yer Tutucusu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4" name="Tarih Yer Tutucusu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tr-TR" noProof="0"/>
              <a:t>06/08/20XX</a:t>
            </a:r>
          </a:p>
        </p:txBody>
      </p:sp>
      <p:sp>
        <p:nvSpPr>
          <p:cNvPr id="5" name="Alt Bilgi Yer Tutucusu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tr-TR" noProof="0"/>
              <a:t>SUNUM DESTESİ</a:t>
            </a:r>
          </a:p>
        </p:txBody>
      </p:sp>
      <p:sp>
        <p:nvSpPr>
          <p:cNvPr id="6" name="Slayt Numarası Yer Tutucusu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3" name="Başlık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tr-TR" noProof="0"/>
              <a:t>Başlık eklemek için tıklayın</a:t>
            </a:r>
          </a:p>
        </p:txBody>
      </p:sp>
      <p:sp>
        <p:nvSpPr>
          <p:cNvPr id="11" name="Metin Yer Tutucusu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tr-TR" noProof="0"/>
              <a:t>Metin eklemek için tıklayın</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Özet">
    <p:spTree>
      <p:nvGrpSpPr>
        <p:cNvPr id="1" name=""/>
        <p:cNvGrpSpPr/>
        <p:nvPr/>
      </p:nvGrpSpPr>
      <p:grpSpPr>
        <a:xfrm>
          <a:off x="0" y="0"/>
          <a:ext cx="0" cy="0"/>
          <a:chOff x="0" y="0"/>
          <a:chExt cx="0" cy="0"/>
        </a:xfrm>
      </p:grpSpPr>
      <p:sp>
        <p:nvSpPr>
          <p:cNvPr id="6" name="Resim Yer Tutucusu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tr-TR" noProof="0"/>
              <a:t>Fotoğraf eklemek için tıklayın</a:t>
            </a:r>
          </a:p>
        </p:txBody>
      </p:sp>
      <p:sp>
        <p:nvSpPr>
          <p:cNvPr id="3" name="Tarih Yer Tutucusu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11" name="Başlık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tr-TR" noProof="0"/>
              <a:t>Başlık eklemek için tıklayın</a:t>
            </a:r>
          </a:p>
        </p:txBody>
      </p:sp>
      <p:sp>
        <p:nvSpPr>
          <p:cNvPr id="8" name="Metin Yer Tutucusu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tr-TR" noProof="0"/>
              <a:t>Metin eklemek için tıklayın</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şekkürler">
    <p:bg>
      <p:bgPr>
        <a:solidFill>
          <a:schemeClr val="tx1"/>
        </a:solidFill>
        <a:effectLst/>
      </p:bgPr>
    </p:bg>
    <p:spTree>
      <p:nvGrpSpPr>
        <p:cNvPr id="1" name=""/>
        <p:cNvGrpSpPr/>
        <p:nvPr/>
      </p:nvGrpSpPr>
      <p:grpSpPr>
        <a:xfrm>
          <a:off x="0" y="0"/>
          <a:ext cx="0" cy="0"/>
          <a:chOff x="0" y="0"/>
          <a:chExt cx="0" cy="0"/>
        </a:xfrm>
      </p:grpSpPr>
      <p:sp>
        <p:nvSpPr>
          <p:cNvPr id="6" name="Resim Yer Tutucusu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tr-TR" noProof="0"/>
              <a:t>Fotoğraf eklemek için tıklayın</a:t>
            </a:r>
          </a:p>
        </p:txBody>
      </p:sp>
      <p:sp>
        <p:nvSpPr>
          <p:cNvPr id="8" name="Metin Yer Tutucusu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tr-TR" noProof="0"/>
              <a:t>Metin eklemek için tıklayın</a:t>
            </a:r>
          </a:p>
        </p:txBody>
      </p:sp>
      <p:sp>
        <p:nvSpPr>
          <p:cNvPr id="3" name="Tarih Yer Tutucusu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tr-TR" noProof="0" smtClean="0"/>
              <a:pPr/>
              <a:t>‹#›</a:t>
            </a:fld>
            <a:endParaRPr lang="tr-TR" noProof="0"/>
          </a:p>
        </p:txBody>
      </p:sp>
      <p:sp>
        <p:nvSpPr>
          <p:cNvPr id="2" name="Başlık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run">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Tarih Yer Tutucusu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tr-TR" noProof="0"/>
              <a:t>06/08/20XX</a:t>
            </a:r>
          </a:p>
        </p:txBody>
      </p:sp>
      <p:sp>
        <p:nvSpPr>
          <p:cNvPr id="5" name="Alt Bilgi Yer Tutucusu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tr-TR" noProof="0"/>
              <a:t>SUNUM DESTESİ</a:t>
            </a:r>
          </a:p>
        </p:txBody>
      </p:sp>
      <p:sp>
        <p:nvSpPr>
          <p:cNvPr id="6" name="Slayt Numarası Yer Tutucusu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3" name="Resim Yer Tutucusu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tr-TR" noProof="0"/>
              <a:t>Fotoğraf eklemek için tıklayın</a:t>
            </a:r>
          </a:p>
        </p:txBody>
      </p:sp>
      <p:sp>
        <p:nvSpPr>
          <p:cNvPr id="16" name="Metin Yer Tutucusu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7" name="Metin Yer Tutucusu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8" name="Metin Yer Tutucusu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9" name="Metin Yer Tutucusu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0" name="Metin Yer Tutucusu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1" name="Metin Yer Tutucusu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2" name="Metin Yer Tutucusu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3" name="Metin Yer Tutucusu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4" name="Metin Yer Tutucusu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5" name="Metin Yer Tutucusu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2" name="Başlık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tr-TR" noProof="0"/>
              <a:t>Başlık eklemek için tıklayın</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Çözüm">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Tarih Yer Tutucusu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tr-TR" noProof="0"/>
              <a:t>06/08/20XX</a:t>
            </a:r>
          </a:p>
        </p:txBody>
      </p:sp>
      <p:sp>
        <p:nvSpPr>
          <p:cNvPr id="6" name="Alt Bilgi Yer Tutucusu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tr-TR" noProof="0"/>
              <a:t>SUNUM DESTESİ</a:t>
            </a:r>
          </a:p>
        </p:txBody>
      </p:sp>
      <p:sp>
        <p:nvSpPr>
          <p:cNvPr id="7" name="Slayt Numarası Yer Tutucusu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2" name="Metin Yer Tutucusu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3" name="Metin Yer Tutucusu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4" name="Metin Yer Tutucusu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5" name="Metin Yer Tutucusu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6" name="Metin Yer Tutucusu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17" name="Metin Yer Tutucusu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8" name="Metin Yer Tutucusu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19" name="Metin Yer Tutucusu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tr-TR" noProof="0"/>
              <a:t>Başlık eklemek için tıklayın</a:t>
            </a:r>
          </a:p>
        </p:txBody>
      </p:sp>
      <p:sp>
        <p:nvSpPr>
          <p:cNvPr id="2" name="Başlık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tr-TR" noProof="0"/>
              <a:t>Başlık eklemek için tıklayın</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Ürüne Genel Bakış">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Tarih Yer Tutucusu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tr-TR" noProof="0"/>
              <a:t>06/08/20XX</a:t>
            </a:r>
          </a:p>
        </p:txBody>
      </p:sp>
      <p:sp>
        <p:nvSpPr>
          <p:cNvPr id="8" name="Alt Bilgi Yer Tutucusu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tr-TR" noProof="0"/>
              <a:t>SUNUM DESTESİ</a:t>
            </a:r>
          </a:p>
        </p:txBody>
      </p:sp>
      <p:sp>
        <p:nvSpPr>
          <p:cNvPr id="9" name="Slayt Numarası Yer Tutucusu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35" name="Metin Yer Tutucusu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36" name="Metin Yer Tutucusu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37" name="Metin Yer Tutucusu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38" name="Metin Yer Tutucusu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39" name="Metin Yer Tutucusu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tr-TR" noProof="0"/>
              <a:t>Metin eklemek için tıklayın</a:t>
            </a:r>
          </a:p>
        </p:txBody>
      </p:sp>
      <p:sp>
        <p:nvSpPr>
          <p:cNvPr id="40" name="Metin Yer Tutucusu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41" name="Metin Yer Tutucusu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42" name="Metin Yer Tutucusu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tr-TR" noProof="0"/>
              <a:t>Başlık eklemek için tıklayın</a:t>
            </a:r>
          </a:p>
        </p:txBody>
      </p:sp>
      <p:sp>
        <p:nvSpPr>
          <p:cNvPr id="2" name="Başlık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tr-TR" noProof="0"/>
              <a:t>Başlık eklemek için tıklayın</a:t>
            </a:r>
          </a:p>
        </p:txBody>
      </p:sp>
      <p:sp>
        <p:nvSpPr>
          <p:cNvPr id="4" name="Resim Yer Tutucusu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
        <p:nvSpPr>
          <p:cNvPr id="22" name="Resim Yer Tutucusu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
        <p:nvSpPr>
          <p:cNvPr id="24" name="Resim Yer Tutucusu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
        <p:nvSpPr>
          <p:cNvPr id="25" name="Resim Yer Tutucusu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tr-TR" noProof="0"/>
              <a:t>Resim eklemek için simgeye tıklayın</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rün Avantajları">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Resim Yer Tutucusu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tr-TR" noProof="0"/>
              <a:t>Başlık eklemek için tıklayın</a:t>
            </a:r>
          </a:p>
        </p:txBody>
      </p:sp>
      <p:sp>
        <p:nvSpPr>
          <p:cNvPr id="9" name="Metin Yer Tutucusu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tr-TR" noProof="0"/>
              <a:t>Metin eklemek için tıklayın</a:t>
            </a:r>
          </a:p>
        </p:txBody>
      </p:sp>
      <p:sp>
        <p:nvSpPr>
          <p:cNvPr id="3" name="Tarih Yer Tutucusu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tr-TR" noProof="0"/>
              <a:t>06/08/20XX</a:t>
            </a:r>
          </a:p>
        </p:txBody>
      </p:sp>
      <p:sp>
        <p:nvSpPr>
          <p:cNvPr id="4" name="Alt Bilgi Yer Tutucusu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tr-TR" noProof="0"/>
              <a:t>SUNUM DESTESİ</a:t>
            </a:r>
          </a:p>
        </p:txBody>
      </p:sp>
      <p:sp>
        <p:nvSpPr>
          <p:cNvPr id="5" name="Slayt Numarası Yer Tutucusu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Şirkete Genel Bakış">
    <p:spTree>
      <p:nvGrpSpPr>
        <p:cNvPr id="1" name=""/>
        <p:cNvGrpSpPr/>
        <p:nvPr/>
      </p:nvGrpSpPr>
      <p:grpSpPr>
        <a:xfrm>
          <a:off x="0" y="0"/>
          <a:ext cx="0" cy="0"/>
          <a:chOff x="0" y="0"/>
          <a:chExt cx="0" cy="0"/>
        </a:xfrm>
      </p:grpSpPr>
      <p:sp>
        <p:nvSpPr>
          <p:cNvPr id="5" name="Resim Yer Tutucusu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tr-TR" noProof="0"/>
              <a:t>Başlık eklemek için tıklayın</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ş Modeli">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Resim Yer Tutucusu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tr-TR" noProof="0"/>
              <a:t>Fotoğraf eklemek için tıklayın</a:t>
            </a:r>
          </a:p>
        </p:txBody>
      </p:sp>
      <p:sp>
        <p:nvSpPr>
          <p:cNvPr id="2" name="Başlık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tr-TR" noProof="0"/>
              <a:t>Başlık eklemek için tıklayın</a:t>
            </a:r>
          </a:p>
        </p:txBody>
      </p:sp>
      <p:sp>
        <p:nvSpPr>
          <p:cNvPr id="16" name="Metin Yer Tutucusu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tr-TR" noProof="0"/>
              <a:t>Başlık eklemek için tıklayın</a:t>
            </a:r>
          </a:p>
        </p:txBody>
      </p:sp>
      <p:sp>
        <p:nvSpPr>
          <p:cNvPr id="15" name="Metin Yer Tutucusu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tr-TR" noProof="0"/>
              <a:t>Metin eklemek için tıklayın</a:t>
            </a:r>
          </a:p>
        </p:txBody>
      </p:sp>
      <p:sp>
        <p:nvSpPr>
          <p:cNvPr id="22" name="Metin Yer Tutucusu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tr-TR" noProof="0"/>
              <a:t>Başlık eklemek için tıklayın</a:t>
            </a:r>
          </a:p>
        </p:txBody>
      </p:sp>
      <p:sp>
        <p:nvSpPr>
          <p:cNvPr id="21" name="Metin Yer Tutucusu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tr-TR" noProof="0"/>
              <a:t>Metin eklemek için tıklayın</a:t>
            </a:r>
          </a:p>
        </p:txBody>
      </p:sp>
      <p:sp>
        <p:nvSpPr>
          <p:cNvPr id="24" name="Metin Yer Tutucusu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tr-TR" noProof="0"/>
              <a:t>Başlık eklemek için tıklayın</a:t>
            </a:r>
          </a:p>
        </p:txBody>
      </p:sp>
      <p:sp>
        <p:nvSpPr>
          <p:cNvPr id="23" name="Metin Yer Tutucusu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tr-TR" noProof="0"/>
              <a:t>Metin eklemek için tıklayın</a:t>
            </a:r>
          </a:p>
        </p:txBody>
      </p:sp>
      <p:sp>
        <p:nvSpPr>
          <p:cNvPr id="5" name="Tarih Yer Tutucusu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tr-TR" noProof="0"/>
              <a:t>06/08/20XX</a:t>
            </a:r>
          </a:p>
        </p:txBody>
      </p:sp>
      <p:sp>
        <p:nvSpPr>
          <p:cNvPr id="6" name="Alt Bilgi Yer Tutucusu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tr-TR" noProof="0"/>
              <a:t>SUNUM DESTESİ</a:t>
            </a:r>
          </a:p>
        </p:txBody>
      </p:sp>
      <p:sp>
        <p:nvSpPr>
          <p:cNvPr id="7" name="Slayt Numarası Yer Tutucusu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zara Genel Bakış">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Tarih Yer Tutucusu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tr-TR" noProof="0"/>
              <a:t>06/08/20XX</a:t>
            </a:r>
          </a:p>
        </p:txBody>
      </p:sp>
      <p:sp>
        <p:nvSpPr>
          <p:cNvPr id="6" name="Alt Bilgi Yer Tutucusu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tr-TR" noProof="0"/>
              <a:t>SUNUM DESTESİ</a:t>
            </a:r>
          </a:p>
        </p:txBody>
      </p:sp>
      <p:sp>
        <p:nvSpPr>
          <p:cNvPr id="7" name="Slayt Numarası Yer Tutucusu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tr-TR" noProof="0" smtClean="0"/>
              <a:t>‹#›</a:t>
            </a:fld>
            <a:endParaRPr lang="tr-TR" noProof="0"/>
          </a:p>
        </p:txBody>
      </p:sp>
      <p:sp>
        <p:nvSpPr>
          <p:cNvPr id="10" name="Metin Yer Tutucusu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tr-TR" noProof="0"/>
              <a:t>Buraya metin ekleyin</a:t>
            </a:r>
          </a:p>
        </p:txBody>
      </p:sp>
      <p:sp>
        <p:nvSpPr>
          <p:cNvPr id="11" name="Metin Yer Tutucusu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tr-TR" noProof="0"/>
              <a:t>Başlık ekleyin</a:t>
            </a:r>
          </a:p>
        </p:txBody>
      </p:sp>
      <p:sp>
        <p:nvSpPr>
          <p:cNvPr id="12" name="Metin Yer Tutucusu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tr-TR" noProof="0"/>
              <a:t>Buraya metin ekleyin</a:t>
            </a:r>
          </a:p>
        </p:txBody>
      </p:sp>
      <p:sp>
        <p:nvSpPr>
          <p:cNvPr id="13" name="Metin Yer Tutucusu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tr-TR" noProof="0"/>
              <a:t>Buraya metin ekleyin</a:t>
            </a:r>
          </a:p>
        </p:txBody>
      </p:sp>
      <p:cxnSp>
        <p:nvCxnSpPr>
          <p:cNvPr id="14" name="Düz Bağlayıcı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Metin Yer Tutucusu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tr-TR" noProof="0"/>
              <a:t>Başlık ekleyin</a:t>
            </a:r>
          </a:p>
        </p:txBody>
      </p:sp>
      <p:sp>
        <p:nvSpPr>
          <p:cNvPr id="16" name="Metin Yer Tutucusu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tr-TR" noProof="0"/>
              <a:t>Başlık ekleyin</a:t>
            </a:r>
          </a:p>
        </p:txBody>
      </p:sp>
      <p:cxnSp>
        <p:nvCxnSpPr>
          <p:cNvPr id="26" name="Düz Bağlayıcı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tr-TR" noProof="0"/>
              <a:t>Başlık eklemek için tıklayın</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tr-TR" noProof="0"/>
              <a:t>06/08/20XX</a:t>
            </a:r>
          </a:p>
        </p:txBody>
      </p:sp>
      <p:sp>
        <p:nvSpPr>
          <p:cNvPr id="5" name="Alt Bilgi Yer Tutucusu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tr-TR" noProof="0"/>
              <a:t>SUNUM DESTESİ</a:t>
            </a:r>
          </a:p>
        </p:txBody>
      </p:sp>
      <p:sp>
        <p:nvSpPr>
          <p:cNvPr id="6" name="Slayt Numarası Yer Tutucusu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tr-TR" noProof="0" smtClean="0"/>
              <a:pPr/>
              <a:t>‹#›</a:t>
            </a:fld>
            <a:endParaRPr lang="tr-TR"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6.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84.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What is OpenAI's ChatGPT and Can You Invest? (Updated March 16)">
            <a:extLst>
              <a:ext uri="{FF2B5EF4-FFF2-40B4-BE49-F238E27FC236}">
                <a16:creationId xmlns:a16="http://schemas.microsoft.com/office/drawing/2014/main" id="{6C7A969F-93EF-446F-28C6-6896643832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64" b="10567"/>
          <a:stretch/>
        </p:blipFill>
        <p:spPr bwMode="auto">
          <a:xfrm>
            <a:off x="20" y="0"/>
            <a:ext cx="12191980" cy="6857990"/>
          </a:xfrm>
          <a:prstGeom prst="rect">
            <a:avLst/>
          </a:prstGeom>
          <a:solidFill>
            <a:srgbClr val="FFFFFF"/>
          </a:solidFill>
        </p:spPr>
      </p:pic>
      <p:sp>
        <p:nvSpPr>
          <p:cNvPr id="2" name="Veri Yer Tutucusu 1" hidden="1">
            <a:extLst>
              <a:ext uri="{FF2B5EF4-FFF2-40B4-BE49-F238E27FC236}">
                <a16:creationId xmlns:a16="http://schemas.microsoft.com/office/drawing/2014/main" id="{438A64AC-EFD1-E8AD-45E3-355ADAB61769}"/>
              </a:ext>
            </a:extLst>
          </p:cNvPr>
          <p:cNvSpPr>
            <a:spLocks noGrp="1"/>
          </p:cNvSpPr>
          <p:nvPr>
            <p:ph type="dt" sz="half" idx="4294967295"/>
          </p:nvPr>
        </p:nvSpPr>
        <p:spPr>
          <a:xfrm>
            <a:off x="838200" y="6356350"/>
            <a:ext cx="2743200" cy="365125"/>
          </a:xfrm>
        </p:spPr>
        <p:txBody>
          <a:bodyPr/>
          <a:lstStyle/>
          <a:p>
            <a:pPr rtl="0">
              <a:spcAft>
                <a:spcPts val="600"/>
              </a:spcAft>
            </a:pPr>
            <a:r>
              <a:rPr lang="tr-TR" noProof="0"/>
              <a:t>06/08/20XX</a:t>
            </a:r>
          </a:p>
        </p:txBody>
      </p:sp>
      <p:sp>
        <p:nvSpPr>
          <p:cNvPr id="4" name="Slayt Numarası Yer Tutucusu 3" hidden="1">
            <a:extLst>
              <a:ext uri="{FF2B5EF4-FFF2-40B4-BE49-F238E27FC236}">
                <a16:creationId xmlns:a16="http://schemas.microsoft.com/office/drawing/2014/main" id="{7F107550-49DF-8F90-737A-FB2DC7CF94A3}"/>
              </a:ext>
            </a:extLst>
          </p:cNvPr>
          <p:cNvSpPr>
            <a:spLocks noGrp="1"/>
          </p:cNvSpPr>
          <p:nvPr>
            <p:ph type="sldNum" sz="quarter" idx="4294967295"/>
          </p:nvPr>
        </p:nvSpPr>
        <p:spPr>
          <a:xfrm>
            <a:off x="8610600" y="6356350"/>
            <a:ext cx="2743200" cy="365125"/>
          </a:xfrm>
        </p:spPr>
        <p:txBody>
          <a:bodyPr/>
          <a:lstStyle/>
          <a:p>
            <a:pPr rtl="0">
              <a:spcAft>
                <a:spcPts val="600"/>
              </a:spcAft>
            </a:pPr>
            <a:fld id="{A402E4C0-AD5E-4E8C-9F21-7CCE474BDCEB}" type="slidenum">
              <a:rPr lang="tr-TR" noProof="0" smtClean="0"/>
              <a:pPr rtl="0">
                <a:spcAft>
                  <a:spcPts val="600"/>
                </a:spcAft>
              </a:pPr>
              <a:t>1</a:t>
            </a:fld>
            <a:endParaRPr lang="tr-TR" noProof="0"/>
          </a:p>
        </p:txBody>
      </p:sp>
    </p:spTree>
    <p:extLst>
      <p:ext uri="{BB962C8B-B14F-4D97-AF65-F5344CB8AC3E}">
        <p14:creationId xmlns:p14="http://schemas.microsoft.com/office/powerpoint/2010/main" val="2533426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C9521602-0AC8-C770-92E0-A0967B1A6439}"/>
              </a:ext>
            </a:extLst>
          </p:cNvPr>
          <p:cNvSpPr>
            <a:spLocks noGrp="1"/>
          </p:cNvSpPr>
          <p:nvPr>
            <p:ph type="title"/>
          </p:nvPr>
        </p:nvSpPr>
        <p:spPr/>
        <p:txBody>
          <a:bodyPr/>
          <a:lstStyle/>
          <a:p>
            <a:endParaRPr lang="tr-TR"/>
          </a:p>
        </p:txBody>
      </p:sp>
      <p:sp>
        <p:nvSpPr>
          <p:cNvPr id="13" name="Resim Yer Tutucusu 12">
            <a:extLst>
              <a:ext uri="{FF2B5EF4-FFF2-40B4-BE49-F238E27FC236}">
                <a16:creationId xmlns:a16="http://schemas.microsoft.com/office/drawing/2014/main" id="{91A64475-5E3A-DD11-6D67-5F65B8692ECF}"/>
              </a:ext>
            </a:extLst>
          </p:cNvPr>
          <p:cNvSpPr>
            <a:spLocks noGrp="1"/>
          </p:cNvSpPr>
          <p:nvPr>
            <p:ph type="pic" sz="quarter" idx="13"/>
          </p:nvPr>
        </p:nvSpPr>
        <p:spPr/>
      </p:sp>
      <p:pic>
        <p:nvPicPr>
          <p:cNvPr id="1026" name="Picture 2">
            <a:extLst>
              <a:ext uri="{FF2B5EF4-FFF2-40B4-BE49-F238E27FC236}">
                <a16:creationId xmlns:a16="http://schemas.microsoft.com/office/drawing/2014/main" id="{B7B334CA-DAA5-7168-9ED5-6D2D51383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45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54741D18-E7DF-718B-03CE-1F179D84B4D0}"/>
              </a:ext>
            </a:extLst>
          </p:cNvPr>
          <p:cNvSpPr>
            <a:spLocks noGrp="1"/>
          </p:cNvSpPr>
          <p:nvPr>
            <p:ph type="sldNum" sz="quarter" idx="12"/>
          </p:nvPr>
        </p:nvSpPr>
        <p:spPr/>
        <p:txBody>
          <a:bodyPr/>
          <a:lstStyle/>
          <a:p>
            <a:pPr rtl="0"/>
            <a:fld id="{A402E4C0-AD5E-4E8C-9F21-7CCE474BDCEB}" type="slidenum">
              <a:rPr lang="tr-TR" noProof="0" smtClean="0"/>
              <a:pPr rtl="0"/>
              <a:t>11</a:t>
            </a:fld>
            <a:endParaRPr lang="tr-TR" noProof="0"/>
          </a:p>
        </p:txBody>
      </p:sp>
      <p:sp>
        <p:nvSpPr>
          <p:cNvPr id="6" name="Metin Yer Tutucusu 5">
            <a:extLst>
              <a:ext uri="{FF2B5EF4-FFF2-40B4-BE49-F238E27FC236}">
                <a16:creationId xmlns:a16="http://schemas.microsoft.com/office/drawing/2014/main" id="{209282CE-CDFD-F9F8-2F92-38202CD7AE83}"/>
              </a:ext>
            </a:extLst>
          </p:cNvPr>
          <p:cNvSpPr>
            <a:spLocks noGrp="1"/>
          </p:cNvSpPr>
          <p:nvPr>
            <p:ph type="body" sz="quarter" idx="15"/>
          </p:nvPr>
        </p:nvSpPr>
        <p:spPr>
          <a:xfrm>
            <a:off x="921505" y="3173186"/>
            <a:ext cx="2382386" cy="2267332"/>
          </a:xfrm>
        </p:spPr>
        <p:txBody>
          <a:bodyPr>
            <a:normAutofit/>
          </a:bodyPr>
          <a:lstStyle/>
          <a:p>
            <a:r>
              <a:rPr lang="tr-TR" sz="1600" dirty="0" err="1"/>
              <a:t>This</a:t>
            </a:r>
            <a:r>
              <a:rPr lang="tr-TR" sz="1600" dirty="0"/>
              <a:t> </a:t>
            </a:r>
            <a:r>
              <a:rPr lang="tr-TR" sz="1600" dirty="0" err="1"/>
              <a:t>means</a:t>
            </a:r>
            <a:r>
              <a:rPr lang="tr-TR" sz="1600" dirty="0"/>
              <a:t> </a:t>
            </a:r>
            <a:r>
              <a:rPr lang="tr-TR" sz="1600" dirty="0" err="1"/>
              <a:t>that</a:t>
            </a:r>
            <a:r>
              <a:rPr lang="tr-TR" sz="1600" dirty="0"/>
              <a:t> ChatGPT-4 </a:t>
            </a:r>
            <a:r>
              <a:rPr lang="tr-TR" sz="1600" dirty="0" err="1"/>
              <a:t>will</a:t>
            </a:r>
            <a:r>
              <a:rPr lang="tr-TR" sz="1600" dirty="0"/>
              <a:t> </a:t>
            </a:r>
            <a:r>
              <a:rPr lang="tr-TR" sz="1600" dirty="0" err="1"/>
              <a:t>have</a:t>
            </a:r>
            <a:r>
              <a:rPr lang="tr-TR" sz="1600" dirty="0"/>
              <a:t> </a:t>
            </a:r>
            <a:r>
              <a:rPr lang="tr-TR" sz="1600" dirty="0" err="1"/>
              <a:t>the</a:t>
            </a:r>
            <a:r>
              <a:rPr lang="tr-TR" sz="1600" dirty="0"/>
              <a:t> </a:t>
            </a:r>
            <a:r>
              <a:rPr lang="tr-TR" sz="1600" dirty="0" err="1"/>
              <a:t>ability</a:t>
            </a:r>
            <a:r>
              <a:rPr lang="tr-TR" sz="1600" dirty="0"/>
              <a:t> </a:t>
            </a:r>
            <a:r>
              <a:rPr lang="tr-TR" sz="1600" dirty="0" err="1"/>
              <a:t>to</a:t>
            </a:r>
            <a:r>
              <a:rPr lang="tr-TR" sz="1600" dirty="0"/>
              <a:t> </a:t>
            </a:r>
            <a:r>
              <a:rPr lang="tr-TR" sz="1600" dirty="0" err="1"/>
              <a:t>process</a:t>
            </a:r>
            <a:r>
              <a:rPr lang="tr-TR" sz="1600" dirty="0"/>
              <a:t> </a:t>
            </a:r>
            <a:r>
              <a:rPr lang="tr-TR" sz="1600" dirty="0" err="1"/>
              <a:t>more</a:t>
            </a:r>
            <a:r>
              <a:rPr lang="tr-TR" sz="1600" dirty="0"/>
              <a:t> </a:t>
            </a:r>
            <a:r>
              <a:rPr lang="tr-TR" sz="1600" dirty="0" err="1"/>
              <a:t>information</a:t>
            </a:r>
            <a:r>
              <a:rPr lang="tr-TR" sz="1600" dirty="0"/>
              <a:t> </a:t>
            </a:r>
            <a:r>
              <a:rPr lang="tr-TR" sz="1600" dirty="0" err="1"/>
              <a:t>and</a:t>
            </a:r>
            <a:r>
              <a:rPr lang="tr-TR" sz="1600" dirty="0"/>
              <a:t> </a:t>
            </a:r>
            <a:r>
              <a:rPr lang="tr-TR" sz="1600" dirty="0" err="1"/>
              <a:t>perform</a:t>
            </a:r>
            <a:r>
              <a:rPr lang="tr-TR" sz="1600" dirty="0"/>
              <a:t> </a:t>
            </a:r>
            <a:r>
              <a:rPr lang="tr-TR" sz="1600" dirty="0" err="1"/>
              <a:t>more</a:t>
            </a:r>
            <a:r>
              <a:rPr lang="tr-TR" sz="1600" dirty="0"/>
              <a:t> </a:t>
            </a:r>
            <a:r>
              <a:rPr lang="tr-TR" sz="1600" dirty="0" err="1"/>
              <a:t>complex</a:t>
            </a:r>
            <a:r>
              <a:rPr lang="tr-TR" sz="1600" dirty="0"/>
              <a:t> </a:t>
            </a:r>
            <a:r>
              <a:rPr lang="tr-TR" sz="1600" dirty="0" err="1"/>
              <a:t>tasks</a:t>
            </a:r>
            <a:r>
              <a:rPr lang="tr-TR" sz="1600" dirty="0"/>
              <a:t>.</a:t>
            </a:r>
          </a:p>
        </p:txBody>
      </p:sp>
      <p:sp>
        <p:nvSpPr>
          <p:cNvPr id="8" name="Metin Yer Tutucusu 7">
            <a:extLst>
              <a:ext uri="{FF2B5EF4-FFF2-40B4-BE49-F238E27FC236}">
                <a16:creationId xmlns:a16="http://schemas.microsoft.com/office/drawing/2014/main" id="{FDCE8557-57B1-AD8D-EC23-94552321F20E}"/>
              </a:ext>
            </a:extLst>
          </p:cNvPr>
          <p:cNvSpPr>
            <a:spLocks noGrp="1"/>
          </p:cNvSpPr>
          <p:nvPr>
            <p:ph type="body" sz="quarter" idx="17"/>
          </p:nvPr>
        </p:nvSpPr>
        <p:spPr>
          <a:xfrm>
            <a:off x="3626029" y="3173186"/>
            <a:ext cx="2382386" cy="2162103"/>
          </a:xfrm>
        </p:spPr>
        <p:txBody>
          <a:bodyPr/>
          <a:lstStyle/>
          <a:p>
            <a:r>
              <a:rPr lang="tr-TR" sz="1600" dirty="0"/>
              <a:t>ChatGPT-4 can </a:t>
            </a:r>
            <a:r>
              <a:rPr lang="tr-TR" sz="1600" dirty="0" err="1"/>
              <a:t>make</a:t>
            </a:r>
            <a:r>
              <a:rPr lang="tr-TR" sz="1600" dirty="0"/>
              <a:t> </a:t>
            </a:r>
            <a:r>
              <a:rPr lang="tr-TR" sz="1600" dirty="0" err="1"/>
              <a:t>more</a:t>
            </a:r>
            <a:r>
              <a:rPr lang="tr-TR" sz="1600" dirty="0"/>
              <a:t> </a:t>
            </a:r>
            <a:r>
              <a:rPr lang="tr-TR" sz="1600" dirty="0" err="1"/>
              <a:t>accurate</a:t>
            </a:r>
            <a:r>
              <a:rPr lang="tr-TR" sz="1600" dirty="0"/>
              <a:t> </a:t>
            </a:r>
            <a:r>
              <a:rPr lang="tr-TR" sz="1600" dirty="0" err="1"/>
              <a:t>predictions,as</a:t>
            </a:r>
            <a:r>
              <a:rPr lang="tr-TR" sz="1600" dirty="0"/>
              <a:t> it </a:t>
            </a:r>
            <a:r>
              <a:rPr lang="tr-TR" sz="1600" dirty="0" err="1"/>
              <a:t>relies</a:t>
            </a:r>
            <a:r>
              <a:rPr lang="tr-TR" sz="1600" dirty="0"/>
              <a:t> on a </a:t>
            </a:r>
            <a:r>
              <a:rPr lang="tr-TR" sz="1600" dirty="0" err="1"/>
              <a:t>larger</a:t>
            </a:r>
            <a:r>
              <a:rPr lang="tr-TR" sz="1600" dirty="0"/>
              <a:t> data set </a:t>
            </a:r>
            <a:r>
              <a:rPr lang="tr-TR" sz="1600" dirty="0" err="1"/>
              <a:t>and</a:t>
            </a:r>
            <a:r>
              <a:rPr lang="tr-TR" sz="1600" dirty="0"/>
              <a:t> </a:t>
            </a:r>
            <a:r>
              <a:rPr lang="tr-TR" sz="1600" dirty="0" err="1"/>
              <a:t>processes</a:t>
            </a:r>
            <a:r>
              <a:rPr lang="tr-TR" sz="1600" dirty="0"/>
              <a:t> </a:t>
            </a:r>
            <a:r>
              <a:rPr lang="tr-TR" sz="1600" dirty="0" err="1"/>
              <a:t>more</a:t>
            </a:r>
            <a:r>
              <a:rPr lang="tr-TR" sz="1600" dirty="0"/>
              <a:t> </a:t>
            </a:r>
            <a:r>
              <a:rPr lang="tr-TR" sz="1600" dirty="0" err="1"/>
              <a:t>information</a:t>
            </a:r>
            <a:r>
              <a:rPr lang="tr-TR" dirty="0"/>
              <a:t>.</a:t>
            </a:r>
          </a:p>
        </p:txBody>
      </p:sp>
      <p:sp>
        <p:nvSpPr>
          <p:cNvPr id="10" name="Metin Yer Tutucusu 9">
            <a:extLst>
              <a:ext uri="{FF2B5EF4-FFF2-40B4-BE49-F238E27FC236}">
                <a16:creationId xmlns:a16="http://schemas.microsoft.com/office/drawing/2014/main" id="{141F3F21-A848-58EC-CDCE-BA48760F1CAA}"/>
              </a:ext>
            </a:extLst>
          </p:cNvPr>
          <p:cNvSpPr>
            <a:spLocks noGrp="1"/>
          </p:cNvSpPr>
          <p:nvPr>
            <p:ph type="body" sz="quarter" idx="19"/>
          </p:nvPr>
        </p:nvSpPr>
        <p:spPr>
          <a:xfrm>
            <a:off x="6246570" y="3173185"/>
            <a:ext cx="2382386" cy="2162103"/>
          </a:xfrm>
        </p:spPr>
        <p:txBody>
          <a:bodyPr/>
          <a:lstStyle/>
          <a:p>
            <a:r>
              <a:rPr lang="tr-TR" sz="1600" dirty="0"/>
              <a:t>ChatGPT-4 is </a:t>
            </a:r>
            <a:r>
              <a:rPr lang="tr-TR" sz="1600" dirty="0" err="1"/>
              <a:t>expected</a:t>
            </a:r>
            <a:r>
              <a:rPr lang="tr-TR" sz="1600" dirty="0"/>
              <a:t> </a:t>
            </a:r>
            <a:r>
              <a:rPr lang="tr-TR" sz="1600" dirty="0" err="1"/>
              <a:t>to</a:t>
            </a:r>
            <a:r>
              <a:rPr lang="tr-TR" sz="1600" dirty="0"/>
              <a:t> </a:t>
            </a:r>
            <a:r>
              <a:rPr lang="tr-TR" sz="1600" dirty="0" err="1"/>
              <a:t>produce</a:t>
            </a:r>
            <a:r>
              <a:rPr lang="tr-TR" sz="1600" dirty="0"/>
              <a:t> </a:t>
            </a:r>
            <a:r>
              <a:rPr lang="tr-TR" sz="1600" dirty="0" err="1"/>
              <a:t>more</a:t>
            </a:r>
            <a:r>
              <a:rPr lang="tr-TR" sz="1600" dirty="0"/>
              <a:t> </a:t>
            </a:r>
            <a:r>
              <a:rPr lang="tr-TR" sz="1600" dirty="0" err="1"/>
              <a:t>accurate</a:t>
            </a:r>
            <a:r>
              <a:rPr lang="tr-TR" sz="1600" dirty="0"/>
              <a:t> </a:t>
            </a:r>
            <a:r>
              <a:rPr lang="tr-TR" sz="1600" dirty="0" err="1"/>
              <a:t>results</a:t>
            </a:r>
            <a:r>
              <a:rPr lang="tr-TR" sz="1600" dirty="0"/>
              <a:t> </a:t>
            </a:r>
            <a:r>
              <a:rPr lang="tr-TR" sz="1600" dirty="0" err="1"/>
              <a:t>than</a:t>
            </a:r>
            <a:r>
              <a:rPr lang="tr-TR" sz="1600" dirty="0"/>
              <a:t> ChatGPT-3</a:t>
            </a:r>
            <a:r>
              <a:rPr lang="tr-TR" dirty="0"/>
              <a:t>.</a:t>
            </a:r>
          </a:p>
        </p:txBody>
      </p:sp>
      <p:sp>
        <p:nvSpPr>
          <p:cNvPr id="12" name="Metin Yer Tutucusu 11">
            <a:extLst>
              <a:ext uri="{FF2B5EF4-FFF2-40B4-BE49-F238E27FC236}">
                <a16:creationId xmlns:a16="http://schemas.microsoft.com/office/drawing/2014/main" id="{9E29B9F5-3636-D374-93FD-BFC2C352A2D3}"/>
              </a:ext>
            </a:extLst>
          </p:cNvPr>
          <p:cNvSpPr>
            <a:spLocks noGrp="1"/>
          </p:cNvSpPr>
          <p:nvPr>
            <p:ph type="body" sz="quarter" idx="21"/>
          </p:nvPr>
        </p:nvSpPr>
        <p:spPr>
          <a:xfrm>
            <a:off x="8930097" y="3173184"/>
            <a:ext cx="2382386" cy="2162103"/>
          </a:xfrm>
        </p:spPr>
        <p:txBody>
          <a:bodyPr>
            <a:normAutofit/>
          </a:bodyPr>
          <a:lstStyle/>
          <a:p>
            <a:r>
              <a:rPr lang="tr-TR" sz="1600" dirty="0"/>
              <a:t>ChatGPT-4 is </a:t>
            </a:r>
            <a:r>
              <a:rPr lang="tr-TR" sz="1600" dirty="0" err="1"/>
              <a:t>expected</a:t>
            </a:r>
            <a:r>
              <a:rPr lang="tr-TR" sz="1600" dirty="0"/>
              <a:t> </a:t>
            </a:r>
            <a:r>
              <a:rPr lang="tr-TR" sz="1600" dirty="0" err="1"/>
              <a:t>to</a:t>
            </a:r>
            <a:r>
              <a:rPr lang="tr-TR" sz="1600" dirty="0"/>
              <a:t> </a:t>
            </a:r>
            <a:r>
              <a:rPr lang="tr-TR" sz="1600" dirty="0" err="1"/>
              <a:t>offer</a:t>
            </a:r>
            <a:r>
              <a:rPr lang="tr-TR" sz="1600" dirty="0"/>
              <a:t> </a:t>
            </a:r>
            <a:r>
              <a:rPr lang="tr-TR" sz="1600" dirty="0" err="1"/>
              <a:t>more</a:t>
            </a:r>
            <a:r>
              <a:rPr lang="tr-TR" sz="1600" dirty="0"/>
              <a:t> </a:t>
            </a:r>
            <a:r>
              <a:rPr lang="tr-TR" sz="1600" dirty="0" err="1"/>
              <a:t>language</a:t>
            </a:r>
            <a:r>
              <a:rPr lang="tr-TR" sz="1600" dirty="0"/>
              <a:t> </a:t>
            </a:r>
            <a:r>
              <a:rPr lang="tr-TR" sz="1600" dirty="0" err="1"/>
              <a:t>diversity</a:t>
            </a:r>
            <a:r>
              <a:rPr lang="tr-TR" sz="1600" dirty="0"/>
              <a:t> </a:t>
            </a:r>
            <a:r>
              <a:rPr lang="tr-TR" sz="1600" dirty="0" err="1"/>
              <a:t>than</a:t>
            </a:r>
            <a:r>
              <a:rPr lang="tr-TR" sz="1600" dirty="0"/>
              <a:t> ChatGPT-3.</a:t>
            </a:r>
          </a:p>
        </p:txBody>
      </p:sp>
      <p:sp>
        <p:nvSpPr>
          <p:cNvPr id="13" name="Metin Yer Tutucusu 12">
            <a:extLst>
              <a:ext uri="{FF2B5EF4-FFF2-40B4-BE49-F238E27FC236}">
                <a16:creationId xmlns:a16="http://schemas.microsoft.com/office/drawing/2014/main" id="{ADBF9FDE-2D94-032B-0EFA-3A937711855E}"/>
              </a:ext>
            </a:extLst>
          </p:cNvPr>
          <p:cNvSpPr>
            <a:spLocks noGrp="1"/>
          </p:cNvSpPr>
          <p:nvPr>
            <p:ph type="body" sz="quarter" idx="22"/>
          </p:nvPr>
        </p:nvSpPr>
        <p:spPr>
          <a:xfrm>
            <a:off x="900511" y="2399173"/>
            <a:ext cx="2424375" cy="1151632"/>
          </a:xfrm>
        </p:spPr>
        <p:txBody>
          <a:bodyPr>
            <a:normAutofit/>
          </a:bodyPr>
          <a:lstStyle/>
          <a:p>
            <a:r>
              <a:rPr lang="tr-TR" sz="2000" dirty="0"/>
              <a:t>Model </a:t>
            </a:r>
            <a:r>
              <a:rPr lang="tr-TR" sz="2000" dirty="0" err="1"/>
              <a:t>sıze</a:t>
            </a:r>
            <a:endParaRPr lang="tr-TR" sz="2000" dirty="0"/>
          </a:p>
        </p:txBody>
      </p:sp>
      <p:sp>
        <p:nvSpPr>
          <p:cNvPr id="14" name="Metin Yer Tutucusu 13">
            <a:extLst>
              <a:ext uri="{FF2B5EF4-FFF2-40B4-BE49-F238E27FC236}">
                <a16:creationId xmlns:a16="http://schemas.microsoft.com/office/drawing/2014/main" id="{BD81B0CE-BADB-B01D-0633-6B01F9304521}"/>
              </a:ext>
            </a:extLst>
          </p:cNvPr>
          <p:cNvSpPr>
            <a:spLocks noGrp="1"/>
          </p:cNvSpPr>
          <p:nvPr>
            <p:ph type="body" sz="quarter" idx="23"/>
          </p:nvPr>
        </p:nvSpPr>
        <p:spPr>
          <a:xfrm>
            <a:off x="6225577" y="2399173"/>
            <a:ext cx="2424375" cy="1151632"/>
          </a:xfrm>
        </p:spPr>
        <p:txBody>
          <a:bodyPr>
            <a:normAutofit/>
          </a:bodyPr>
          <a:lstStyle/>
          <a:p>
            <a:r>
              <a:rPr lang="tr-TR" sz="2000" dirty="0" err="1"/>
              <a:t>Accuracy</a:t>
            </a:r>
            <a:endParaRPr lang="tr-TR" sz="2000" dirty="0"/>
          </a:p>
        </p:txBody>
      </p:sp>
      <p:sp>
        <p:nvSpPr>
          <p:cNvPr id="15" name="Metin Yer Tutucusu 14">
            <a:extLst>
              <a:ext uri="{FF2B5EF4-FFF2-40B4-BE49-F238E27FC236}">
                <a16:creationId xmlns:a16="http://schemas.microsoft.com/office/drawing/2014/main" id="{2C72CF5E-03F7-9762-3839-5FE68F7CC8F8}"/>
              </a:ext>
            </a:extLst>
          </p:cNvPr>
          <p:cNvSpPr>
            <a:spLocks noGrp="1"/>
          </p:cNvSpPr>
          <p:nvPr>
            <p:ph type="body" sz="quarter" idx="24"/>
          </p:nvPr>
        </p:nvSpPr>
        <p:spPr>
          <a:xfrm>
            <a:off x="8594777" y="2646976"/>
            <a:ext cx="3326626" cy="656026"/>
          </a:xfrm>
        </p:spPr>
        <p:txBody>
          <a:bodyPr>
            <a:normAutofit/>
          </a:bodyPr>
          <a:lstStyle/>
          <a:p>
            <a:r>
              <a:rPr lang="tr-TR" sz="2000" dirty="0"/>
              <a:t>Language </a:t>
            </a:r>
            <a:r>
              <a:rPr lang="tr-TR" sz="2000" dirty="0" err="1"/>
              <a:t>dıversıty</a:t>
            </a:r>
            <a:endParaRPr lang="tr-TR" sz="2000" dirty="0"/>
          </a:p>
        </p:txBody>
      </p:sp>
      <p:sp>
        <p:nvSpPr>
          <p:cNvPr id="16" name="Metin Yer Tutucusu 15">
            <a:extLst>
              <a:ext uri="{FF2B5EF4-FFF2-40B4-BE49-F238E27FC236}">
                <a16:creationId xmlns:a16="http://schemas.microsoft.com/office/drawing/2014/main" id="{65C40C1A-0C53-9576-A7F1-365C2AA9011D}"/>
              </a:ext>
            </a:extLst>
          </p:cNvPr>
          <p:cNvSpPr>
            <a:spLocks noGrp="1"/>
          </p:cNvSpPr>
          <p:nvPr>
            <p:ph type="body" sz="quarter" idx="25"/>
          </p:nvPr>
        </p:nvSpPr>
        <p:spPr>
          <a:xfrm>
            <a:off x="3584039" y="2399173"/>
            <a:ext cx="2382386" cy="1151632"/>
          </a:xfrm>
        </p:spPr>
        <p:txBody>
          <a:bodyPr>
            <a:normAutofit/>
          </a:bodyPr>
          <a:lstStyle/>
          <a:p>
            <a:r>
              <a:rPr lang="tr-TR" sz="2000" dirty="0" err="1"/>
              <a:t>effIcIency</a:t>
            </a:r>
            <a:endParaRPr lang="tr-TR" sz="2000" dirty="0"/>
          </a:p>
        </p:txBody>
      </p:sp>
      <p:sp>
        <p:nvSpPr>
          <p:cNvPr id="17" name="Başlık 16">
            <a:extLst>
              <a:ext uri="{FF2B5EF4-FFF2-40B4-BE49-F238E27FC236}">
                <a16:creationId xmlns:a16="http://schemas.microsoft.com/office/drawing/2014/main" id="{E2C62702-B1E5-B129-801F-A45779515242}"/>
              </a:ext>
            </a:extLst>
          </p:cNvPr>
          <p:cNvSpPr>
            <a:spLocks noGrp="1"/>
          </p:cNvSpPr>
          <p:nvPr>
            <p:ph type="title"/>
          </p:nvPr>
        </p:nvSpPr>
        <p:spPr>
          <a:xfrm>
            <a:off x="984204" y="759346"/>
            <a:ext cx="10048421" cy="550958"/>
          </a:xfrm>
        </p:spPr>
        <p:txBody>
          <a:bodyPr/>
          <a:lstStyle/>
          <a:p>
            <a:pPr algn="ctr"/>
            <a:r>
              <a:rPr lang="tr-TR" sz="3600" dirty="0"/>
              <a:t>Chatgpt-3 </a:t>
            </a:r>
            <a:r>
              <a:rPr lang="tr-TR" sz="3600" dirty="0" err="1"/>
              <a:t>vs</a:t>
            </a:r>
            <a:r>
              <a:rPr lang="tr-TR" sz="3600" dirty="0"/>
              <a:t> chatgpt-4</a:t>
            </a:r>
          </a:p>
        </p:txBody>
      </p:sp>
      <p:pic>
        <p:nvPicPr>
          <p:cNvPr id="22" name="Grafik 21" descr="Veri tabanı düz dolguyla">
            <a:extLst>
              <a:ext uri="{FF2B5EF4-FFF2-40B4-BE49-F238E27FC236}">
                <a16:creationId xmlns:a16="http://schemas.microsoft.com/office/drawing/2014/main" id="{1A7FB474-71F2-193C-A68B-6A1B58FFA6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5498" y="1871780"/>
            <a:ext cx="914400" cy="914400"/>
          </a:xfrm>
          <a:prstGeom prst="rect">
            <a:avLst/>
          </a:prstGeom>
        </p:spPr>
      </p:pic>
      <p:pic>
        <p:nvPicPr>
          <p:cNvPr id="24" name="Grafik 23" descr="İstatistikler ana hat">
            <a:extLst>
              <a:ext uri="{FF2B5EF4-FFF2-40B4-BE49-F238E27FC236}">
                <a16:creationId xmlns:a16="http://schemas.microsoft.com/office/drawing/2014/main" id="{0ED90062-509F-7611-1D1D-D1A2F8BC63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7877" y="1944352"/>
            <a:ext cx="914400" cy="914400"/>
          </a:xfrm>
          <a:prstGeom prst="rect">
            <a:avLst/>
          </a:prstGeom>
        </p:spPr>
      </p:pic>
      <p:pic>
        <p:nvPicPr>
          <p:cNvPr id="26" name="Grafik 25" descr="Pano Karışık ana hat">
            <a:extLst>
              <a:ext uri="{FF2B5EF4-FFF2-40B4-BE49-F238E27FC236}">
                <a16:creationId xmlns:a16="http://schemas.microsoft.com/office/drawing/2014/main" id="{83CA42F7-82F3-820B-9A7A-9C48E516A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0563" y="1929837"/>
            <a:ext cx="914400" cy="914400"/>
          </a:xfrm>
          <a:prstGeom prst="rect">
            <a:avLst/>
          </a:prstGeom>
        </p:spPr>
      </p:pic>
      <p:pic>
        <p:nvPicPr>
          <p:cNvPr id="28" name="Grafik 27" descr="Uzaktan öğrenme dili ana hat">
            <a:extLst>
              <a:ext uri="{FF2B5EF4-FFF2-40B4-BE49-F238E27FC236}">
                <a16:creationId xmlns:a16="http://schemas.microsoft.com/office/drawing/2014/main" id="{A81A054D-B004-7D91-46C0-D91F4D5E8E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2102" y="1929837"/>
            <a:ext cx="914400" cy="914400"/>
          </a:xfrm>
          <a:prstGeom prst="rect">
            <a:avLst/>
          </a:prstGeom>
        </p:spPr>
      </p:pic>
    </p:spTree>
    <p:extLst>
      <p:ext uri="{BB962C8B-B14F-4D97-AF65-F5344CB8AC3E}">
        <p14:creationId xmlns:p14="http://schemas.microsoft.com/office/powerpoint/2010/main" val="1213297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Başlık 110">
            <a:extLst>
              <a:ext uri="{FF2B5EF4-FFF2-40B4-BE49-F238E27FC236}">
                <a16:creationId xmlns:a16="http://schemas.microsoft.com/office/drawing/2014/main" id="{CC9F3600-2711-4A49-8018-C4671B56159C}"/>
              </a:ext>
            </a:extLst>
          </p:cNvPr>
          <p:cNvSpPr>
            <a:spLocks noGrp="1"/>
          </p:cNvSpPr>
          <p:nvPr>
            <p:ph type="title"/>
          </p:nvPr>
        </p:nvSpPr>
        <p:spPr>
          <a:xfrm>
            <a:off x="2452697" y="375356"/>
            <a:ext cx="7286605" cy="634323"/>
          </a:xfrm>
        </p:spPr>
        <p:txBody>
          <a:bodyPr rtlCol="0">
            <a:noAutofit/>
          </a:bodyPr>
          <a:lstStyle/>
          <a:p>
            <a:pPr rtl="0"/>
            <a:r>
              <a:rPr lang="tr-TR" sz="3200" i="0" dirty="0" err="1">
                <a:solidFill>
                  <a:srgbClr val="343541"/>
                </a:solidFill>
                <a:effectLst/>
                <a:latin typeface="Söhne"/>
              </a:rPr>
              <a:t>DIfferent</a:t>
            </a:r>
            <a:r>
              <a:rPr lang="tr-TR" sz="3200" i="0" dirty="0">
                <a:solidFill>
                  <a:srgbClr val="343541"/>
                </a:solidFill>
                <a:effectLst/>
                <a:latin typeface="Söhne"/>
              </a:rPr>
              <a:t> </a:t>
            </a:r>
            <a:r>
              <a:rPr lang="tr-TR" sz="3200" i="0" dirty="0" err="1">
                <a:solidFill>
                  <a:srgbClr val="343541"/>
                </a:solidFill>
                <a:effectLst/>
                <a:latin typeface="Söhne"/>
              </a:rPr>
              <a:t>features</a:t>
            </a:r>
            <a:r>
              <a:rPr lang="tr-TR" sz="3200" i="0" dirty="0">
                <a:solidFill>
                  <a:srgbClr val="343541"/>
                </a:solidFill>
                <a:effectLst/>
                <a:latin typeface="Söhne"/>
              </a:rPr>
              <a:t> of </a:t>
            </a:r>
            <a:r>
              <a:rPr lang="tr-TR" sz="3200" i="0" dirty="0" err="1">
                <a:solidFill>
                  <a:srgbClr val="343541"/>
                </a:solidFill>
                <a:effectLst/>
                <a:latin typeface="Söhne"/>
              </a:rPr>
              <a:t>ChatGPT</a:t>
            </a:r>
            <a:r>
              <a:rPr lang="tr-TR" sz="3200" i="0" dirty="0">
                <a:solidFill>
                  <a:srgbClr val="343541"/>
                </a:solidFill>
                <a:effectLst/>
                <a:latin typeface="Söhne"/>
              </a:rPr>
              <a:t> ?</a:t>
            </a:r>
            <a:endParaRPr lang="tr-TR" sz="3200" dirty="0"/>
          </a:p>
        </p:txBody>
      </p:sp>
      <p:pic>
        <p:nvPicPr>
          <p:cNvPr id="74" name="Resim Yer Tutucusu 73" descr="Kutu ana hattı">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510613" y="1009679"/>
            <a:ext cx="722959" cy="722959"/>
          </a:xfrm>
        </p:spPr>
      </p:pic>
      <p:sp>
        <p:nvSpPr>
          <p:cNvPr id="21" name="Metin Yer Tutucusu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1796264"/>
            <a:ext cx="2383764" cy="365125"/>
          </a:xfrm>
        </p:spPr>
        <p:txBody>
          <a:bodyPr rtlCol="0">
            <a:normAutofit/>
          </a:bodyPr>
          <a:lstStyle/>
          <a:p>
            <a:pPr rtl="0"/>
            <a:r>
              <a:rPr lang="en-US" sz="1600" b="0" i="0" dirty="0">
                <a:solidFill>
                  <a:schemeClr val="bg1"/>
                </a:solidFill>
                <a:effectLst/>
                <a:latin typeface="Söhne"/>
              </a:rPr>
              <a:t>Customer service</a:t>
            </a:r>
            <a:endParaRPr lang="tr-TR" dirty="0">
              <a:solidFill>
                <a:schemeClr val="bg1"/>
              </a:solidFill>
            </a:endParaRPr>
          </a:p>
        </p:txBody>
      </p:sp>
      <p:grpSp>
        <p:nvGrpSpPr>
          <p:cNvPr id="14" name="Resim Yer Tutucusu 74" descr="Mağaza ana hattı">
            <a:extLst>
              <a:ext uri="{FF2B5EF4-FFF2-40B4-BE49-F238E27FC236}">
                <a16:creationId xmlns:a16="http://schemas.microsoft.com/office/drawing/2014/main" id="{A4D45764-A989-B511-0217-CEB35F7EBCCD}"/>
              </a:ext>
            </a:extLst>
          </p:cNvPr>
          <p:cNvGrpSpPr/>
          <p:nvPr/>
        </p:nvGrpSpPr>
        <p:grpSpPr>
          <a:xfrm>
            <a:off x="1599209" y="3120674"/>
            <a:ext cx="545268" cy="515493"/>
            <a:chOff x="1645529" y="3170858"/>
            <a:chExt cx="452628" cy="427482"/>
          </a:xfrm>
          <a:solidFill>
            <a:schemeClr val="lt1"/>
          </a:solidFill>
        </p:grpSpPr>
        <p:sp>
          <p:nvSpPr>
            <p:cNvPr id="15" name="Serbest Form: Şekil 14">
              <a:extLst>
                <a:ext uri="{FF2B5EF4-FFF2-40B4-BE49-F238E27FC236}">
                  <a16:creationId xmlns:a16="http://schemas.microsoft.com/office/drawing/2014/main" id="{88F683B5-28EB-B73F-1A58-09358238BCCB}"/>
                </a:ext>
              </a:extLst>
            </p:cNvPr>
            <p:cNvSpPr/>
            <p:nvPr/>
          </p:nvSpPr>
          <p:spPr>
            <a:xfrm>
              <a:off x="1645529" y="3170858"/>
              <a:ext cx="452628" cy="427482"/>
            </a:xfrm>
            <a:custGeom>
              <a:avLst/>
              <a:gdLst>
                <a:gd name="connsiteX0" fmla="*/ 413425 w 452628"/>
                <a:gd name="connsiteY0" fmla="*/ 0 h 427482"/>
                <a:gd name="connsiteX1" fmla="*/ 39203 w 452628"/>
                <a:gd name="connsiteY1" fmla="*/ 0 h 427482"/>
                <a:gd name="connsiteX2" fmla="*/ 226 w 452628"/>
                <a:gd name="connsiteY2" fmla="*/ 142936 h 427482"/>
                <a:gd name="connsiteX3" fmla="*/ 0 w 452628"/>
                <a:gd name="connsiteY3" fmla="*/ 182309 h 427482"/>
                <a:gd name="connsiteX4" fmla="*/ 25146 w 452628"/>
                <a:gd name="connsiteY4" fmla="*/ 217827 h 427482"/>
                <a:gd name="connsiteX5" fmla="*/ 25146 w 452628"/>
                <a:gd name="connsiteY5" fmla="*/ 427482 h 427482"/>
                <a:gd name="connsiteX6" fmla="*/ 427482 w 452628"/>
                <a:gd name="connsiteY6" fmla="*/ 427482 h 427482"/>
                <a:gd name="connsiteX7" fmla="*/ 427482 w 452628"/>
                <a:gd name="connsiteY7" fmla="*/ 217827 h 427482"/>
                <a:gd name="connsiteX8" fmla="*/ 452628 w 452628"/>
                <a:gd name="connsiteY8" fmla="*/ 182309 h 427482"/>
                <a:gd name="connsiteX9" fmla="*/ 452628 w 452628"/>
                <a:gd name="connsiteY9" fmla="*/ 144590 h 427482"/>
                <a:gd name="connsiteX10" fmla="*/ 276606 w 452628"/>
                <a:gd name="connsiteY10" fmla="*/ 144024 h 427482"/>
                <a:gd name="connsiteX11" fmla="*/ 264662 w 452628"/>
                <a:gd name="connsiteY11" fmla="*/ 12573 h 427482"/>
                <a:gd name="connsiteX12" fmla="*/ 321869 w 452628"/>
                <a:gd name="connsiteY12" fmla="*/ 12573 h 427482"/>
                <a:gd name="connsiteX13" fmla="*/ 352044 w 452628"/>
                <a:gd name="connsiteY13" fmla="*/ 145294 h 427482"/>
                <a:gd name="connsiteX14" fmla="*/ 352044 w 452628"/>
                <a:gd name="connsiteY14" fmla="*/ 170364 h 427482"/>
                <a:gd name="connsiteX15" fmla="*/ 314954 w 452628"/>
                <a:gd name="connsiteY15" fmla="*/ 207455 h 427482"/>
                <a:gd name="connsiteX16" fmla="*/ 313696 w 452628"/>
                <a:gd name="connsiteY16" fmla="*/ 207455 h 427482"/>
                <a:gd name="connsiteX17" fmla="*/ 276606 w 452628"/>
                <a:gd name="connsiteY17" fmla="*/ 170364 h 427482"/>
                <a:gd name="connsiteX18" fmla="*/ 276606 w 452628"/>
                <a:gd name="connsiteY18" fmla="*/ 144590 h 427482"/>
                <a:gd name="connsiteX19" fmla="*/ 264033 w 452628"/>
                <a:gd name="connsiteY19" fmla="*/ 170364 h 427482"/>
                <a:gd name="connsiteX20" fmla="*/ 226943 w 452628"/>
                <a:gd name="connsiteY20" fmla="*/ 207455 h 427482"/>
                <a:gd name="connsiteX21" fmla="*/ 225685 w 452628"/>
                <a:gd name="connsiteY21" fmla="*/ 207455 h 427482"/>
                <a:gd name="connsiteX22" fmla="*/ 188595 w 452628"/>
                <a:gd name="connsiteY22" fmla="*/ 170364 h 427482"/>
                <a:gd name="connsiteX23" fmla="*/ 188595 w 452628"/>
                <a:gd name="connsiteY23" fmla="*/ 144885 h 427482"/>
                <a:gd name="connsiteX24" fmla="*/ 200621 w 452628"/>
                <a:gd name="connsiteY24" fmla="*/ 12573 h 427482"/>
                <a:gd name="connsiteX25" fmla="*/ 252007 w 452628"/>
                <a:gd name="connsiteY25" fmla="*/ 12573 h 427482"/>
                <a:gd name="connsiteX26" fmla="*/ 264033 w 452628"/>
                <a:gd name="connsiteY26" fmla="*/ 144590 h 427482"/>
                <a:gd name="connsiteX27" fmla="*/ 187998 w 452628"/>
                <a:gd name="connsiteY27" fmla="*/ 12573 h 427482"/>
                <a:gd name="connsiteX28" fmla="*/ 176022 w 452628"/>
                <a:gd name="connsiteY28" fmla="*/ 144590 h 427482"/>
                <a:gd name="connsiteX29" fmla="*/ 176022 w 452628"/>
                <a:gd name="connsiteY29" fmla="*/ 170364 h 427482"/>
                <a:gd name="connsiteX30" fmla="*/ 138932 w 452628"/>
                <a:gd name="connsiteY30" fmla="*/ 207455 h 427482"/>
                <a:gd name="connsiteX31" fmla="*/ 137674 w 452628"/>
                <a:gd name="connsiteY31" fmla="*/ 207455 h 427482"/>
                <a:gd name="connsiteX32" fmla="*/ 100584 w 452628"/>
                <a:gd name="connsiteY32" fmla="*/ 170364 h 427482"/>
                <a:gd name="connsiteX33" fmla="*/ 100584 w 452628"/>
                <a:gd name="connsiteY33" fmla="*/ 145294 h 427482"/>
                <a:gd name="connsiteX34" fmla="*/ 130759 w 452628"/>
                <a:gd name="connsiteY34" fmla="*/ 12573 h 427482"/>
                <a:gd name="connsiteX35" fmla="*/ 88011 w 452628"/>
                <a:gd name="connsiteY35" fmla="*/ 144590 h 427482"/>
                <a:gd name="connsiteX36" fmla="*/ 88011 w 452628"/>
                <a:gd name="connsiteY36" fmla="*/ 170364 h 427482"/>
                <a:gd name="connsiteX37" fmla="*/ 50921 w 452628"/>
                <a:gd name="connsiteY37" fmla="*/ 207455 h 427482"/>
                <a:gd name="connsiteX38" fmla="*/ 37719 w 452628"/>
                <a:gd name="connsiteY38" fmla="*/ 207455 h 427482"/>
                <a:gd name="connsiteX39" fmla="*/ 12573 w 452628"/>
                <a:gd name="connsiteY39" fmla="*/ 182309 h 427482"/>
                <a:gd name="connsiteX40" fmla="*/ 12573 w 452628"/>
                <a:gd name="connsiteY40" fmla="*/ 145432 h 427482"/>
                <a:gd name="connsiteX41" fmla="*/ 48808 w 452628"/>
                <a:gd name="connsiteY41" fmla="*/ 12573 h 427482"/>
                <a:gd name="connsiteX42" fmla="*/ 117853 w 452628"/>
                <a:gd name="connsiteY42" fmla="*/ 12573 h 427482"/>
                <a:gd name="connsiteX43" fmla="*/ 88168 w 452628"/>
                <a:gd name="connsiteY43" fmla="*/ 143194 h 427482"/>
                <a:gd name="connsiteX44" fmla="*/ 251460 w 452628"/>
                <a:gd name="connsiteY44" fmla="*/ 414909 h 427482"/>
                <a:gd name="connsiteX45" fmla="*/ 251460 w 452628"/>
                <a:gd name="connsiteY45" fmla="*/ 270320 h 427482"/>
                <a:gd name="connsiteX46" fmla="*/ 358331 w 452628"/>
                <a:gd name="connsiteY46" fmla="*/ 270320 h 427482"/>
                <a:gd name="connsiteX47" fmla="*/ 358331 w 452628"/>
                <a:gd name="connsiteY47" fmla="*/ 414909 h 427482"/>
                <a:gd name="connsiteX48" fmla="*/ 414909 w 452628"/>
                <a:gd name="connsiteY48" fmla="*/ 414909 h 427482"/>
                <a:gd name="connsiteX49" fmla="*/ 370904 w 452628"/>
                <a:gd name="connsiteY49" fmla="*/ 414909 h 427482"/>
                <a:gd name="connsiteX50" fmla="*/ 370904 w 452628"/>
                <a:gd name="connsiteY50" fmla="*/ 257747 h 427482"/>
                <a:gd name="connsiteX51" fmla="*/ 238887 w 452628"/>
                <a:gd name="connsiteY51" fmla="*/ 257747 h 427482"/>
                <a:gd name="connsiteX52" fmla="*/ 238887 w 452628"/>
                <a:gd name="connsiteY52" fmla="*/ 414909 h 427482"/>
                <a:gd name="connsiteX53" fmla="*/ 37719 w 452628"/>
                <a:gd name="connsiteY53" fmla="*/ 414909 h 427482"/>
                <a:gd name="connsiteX54" fmla="*/ 37719 w 452628"/>
                <a:gd name="connsiteY54" fmla="*/ 220028 h 427482"/>
                <a:gd name="connsiteX55" fmla="*/ 50921 w 452628"/>
                <a:gd name="connsiteY55" fmla="*/ 220028 h 427482"/>
                <a:gd name="connsiteX56" fmla="*/ 94298 w 452628"/>
                <a:gd name="connsiteY56" fmla="*/ 194485 h 427482"/>
                <a:gd name="connsiteX57" fmla="*/ 137674 w 452628"/>
                <a:gd name="connsiteY57" fmla="*/ 220028 h 427482"/>
                <a:gd name="connsiteX58" fmla="*/ 138932 w 452628"/>
                <a:gd name="connsiteY58" fmla="*/ 220028 h 427482"/>
                <a:gd name="connsiteX59" fmla="*/ 182309 w 452628"/>
                <a:gd name="connsiteY59" fmla="*/ 194485 h 427482"/>
                <a:gd name="connsiteX60" fmla="*/ 225685 w 452628"/>
                <a:gd name="connsiteY60" fmla="*/ 220028 h 427482"/>
                <a:gd name="connsiteX61" fmla="*/ 226943 w 452628"/>
                <a:gd name="connsiteY61" fmla="*/ 220028 h 427482"/>
                <a:gd name="connsiteX62" fmla="*/ 270320 w 452628"/>
                <a:gd name="connsiteY62" fmla="*/ 194485 h 427482"/>
                <a:gd name="connsiteX63" fmla="*/ 313696 w 452628"/>
                <a:gd name="connsiteY63" fmla="*/ 220028 h 427482"/>
                <a:gd name="connsiteX64" fmla="*/ 314954 w 452628"/>
                <a:gd name="connsiteY64" fmla="*/ 220028 h 427482"/>
                <a:gd name="connsiteX65" fmla="*/ 358331 w 452628"/>
                <a:gd name="connsiteY65" fmla="*/ 194485 h 427482"/>
                <a:gd name="connsiteX66" fmla="*/ 401707 w 452628"/>
                <a:gd name="connsiteY66" fmla="*/ 220028 h 427482"/>
                <a:gd name="connsiteX67" fmla="*/ 414909 w 452628"/>
                <a:gd name="connsiteY67" fmla="*/ 220028 h 427482"/>
                <a:gd name="connsiteX68" fmla="*/ 440055 w 452628"/>
                <a:gd name="connsiteY68" fmla="*/ 182309 h 427482"/>
                <a:gd name="connsiteX69" fmla="*/ 414909 w 452628"/>
                <a:gd name="connsiteY69" fmla="*/ 207455 h 427482"/>
                <a:gd name="connsiteX70" fmla="*/ 401707 w 452628"/>
                <a:gd name="connsiteY70" fmla="*/ 207455 h 427482"/>
                <a:gd name="connsiteX71" fmla="*/ 364617 w 452628"/>
                <a:gd name="connsiteY71" fmla="*/ 170364 h 427482"/>
                <a:gd name="connsiteX72" fmla="*/ 364617 w 452628"/>
                <a:gd name="connsiteY72" fmla="*/ 144590 h 427482"/>
                <a:gd name="connsiteX73" fmla="*/ 334775 w 452628"/>
                <a:gd name="connsiteY73" fmla="*/ 12573 h 427482"/>
                <a:gd name="connsiteX74" fmla="*/ 403820 w 452628"/>
                <a:gd name="connsiteY74" fmla="*/ 12573 h 427482"/>
                <a:gd name="connsiteX75" fmla="*/ 440055 w 452628"/>
                <a:gd name="connsiteY75" fmla="*/ 145432 h 42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2628" h="427482">
                  <a:moveTo>
                    <a:pt x="413425" y="0"/>
                  </a:moveTo>
                  <a:lnTo>
                    <a:pt x="39203" y="0"/>
                  </a:lnTo>
                  <a:lnTo>
                    <a:pt x="226" y="142936"/>
                  </a:lnTo>
                  <a:lnTo>
                    <a:pt x="0" y="182309"/>
                  </a:lnTo>
                  <a:cubicBezTo>
                    <a:pt x="18" y="198277"/>
                    <a:pt x="10090" y="212504"/>
                    <a:pt x="25146" y="217827"/>
                  </a:cubicBezTo>
                  <a:lnTo>
                    <a:pt x="25146" y="427482"/>
                  </a:lnTo>
                  <a:lnTo>
                    <a:pt x="427482" y="427482"/>
                  </a:lnTo>
                  <a:lnTo>
                    <a:pt x="427482" y="217827"/>
                  </a:lnTo>
                  <a:cubicBezTo>
                    <a:pt x="442538" y="212504"/>
                    <a:pt x="452610" y="198277"/>
                    <a:pt x="452628" y="182309"/>
                  </a:cubicBezTo>
                  <a:lnTo>
                    <a:pt x="452628" y="144590"/>
                  </a:lnTo>
                  <a:close/>
                  <a:moveTo>
                    <a:pt x="276606" y="144024"/>
                  </a:moveTo>
                  <a:lnTo>
                    <a:pt x="264662" y="12573"/>
                  </a:lnTo>
                  <a:lnTo>
                    <a:pt x="321869" y="12573"/>
                  </a:lnTo>
                  <a:lnTo>
                    <a:pt x="352044" y="145294"/>
                  </a:lnTo>
                  <a:lnTo>
                    <a:pt x="352044" y="170364"/>
                  </a:lnTo>
                  <a:cubicBezTo>
                    <a:pt x="352023" y="190840"/>
                    <a:pt x="335429" y="207434"/>
                    <a:pt x="314954" y="207455"/>
                  </a:cubicBezTo>
                  <a:lnTo>
                    <a:pt x="313696" y="207455"/>
                  </a:lnTo>
                  <a:cubicBezTo>
                    <a:pt x="293221" y="207434"/>
                    <a:pt x="276627" y="190840"/>
                    <a:pt x="276606" y="170364"/>
                  </a:cubicBezTo>
                  <a:lnTo>
                    <a:pt x="276606" y="144590"/>
                  </a:lnTo>
                  <a:close/>
                  <a:moveTo>
                    <a:pt x="264033" y="170364"/>
                  </a:moveTo>
                  <a:cubicBezTo>
                    <a:pt x="264012" y="190840"/>
                    <a:pt x="247418" y="207434"/>
                    <a:pt x="226943" y="207455"/>
                  </a:cubicBezTo>
                  <a:lnTo>
                    <a:pt x="225685" y="207455"/>
                  </a:lnTo>
                  <a:cubicBezTo>
                    <a:pt x="205210" y="207434"/>
                    <a:pt x="188616" y="190840"/>
                    <a:pt x="188595" y="170364"/>
                  </a:cubicBezTo>
                  <a:lnTo>
                    <a:pt x="188595" y="144885"/>
                  </a:lnTo>
                  <a:lnTo>
                    <a:pt x="200621" y="12573"/>
                  </a:lnTo>
                  <a:lnTo>
                    <a:pt x="252007" y="12573"/>
                  </a:lnTo>
                  <a:lnTo>
                    <a:pt x="264033" y="144590"/>
                  </a:lnTo>
                  <a:close/>
                  <a:moveTo>
                    <a:pt x="187998" y="12573"/>
                  </a:moveTo>
                  <a:lnTo>
                    <a:pt x="176022" y="144590"/>
                  </a:lnTo>
                  <a:lnTo>
                    <a:pt x="176022" y="170364"/>
                  </a:lnTo>
                  <a:cubicBezTo>
                    <a:pt x="176001" y="190840"/>
                    <a:pt x="159407" y="207434"/>
                    <a:pt x="138932" y="207455"/>
                  </a:cubicBezTo>
                  <a:lnTo>
                    <a:pt x="137674" y="207455"/>
                  </a:lnTo>
                  <a:cubicBezTo>
                    <a:pt x="117199" y="207434"/>
                    <a:pt x="100605" y="190840"/>
                    <a:pt x="100584" y="170364"/>
                  </a:cubicBezTo>
                  <a:lnTo>
                    <a:pt x="100584" y="145294"/>
                  </a:lnTo>
                  <a:lnTo>
                    <a:pt x="130759" y="12573"/>
                  </a:lnTo>
                  <a:close/>
                  <a:moveTo>
                    <a:pt x="88011" y="144590"/>
                  </a:moveTo>
                  <a:lnTo>
                    <a:pt x="88011" y="170364"/>
                  </a:lnTo>
                  <a:cubicBezTo>
                    <a:pt x="87990" y="190840"/>
                    <a:pt x="71396" y="207434"/>
                    <a:pt x="50921" y="207455"/>
                  </a:cubicBezTo>
                  <a:lnTo>
                    <a:pt x="37719" y="207455"/>
                  </a:lnTo>
                  <a:cubicBezTo>
                    <a:pt x="23831" y="207455"/>
                    <a:pt x="12573" y="196196"/>
                    <a:pt x="12573" y="182309"/>
                  </a:cubicBezTo>
                  <a:lnTo>
                    <a:pt x="12573" y="145432"/>
                  </a:lnTo>
                  <a:lnTo>
                    <a:pt x="48808" y="12573"/>
                  </a:lnTo>
                  <a:lnTo>
                    <a:pt x="117853" y="12573"/>
                  </a:lnTo>
                  <a:lnTo>
                    <a:pt x="88168" y="143194"/>
                  </a:lnTo>
                  <a:close/>
                  <a:moveTo>
                    <a:pt x="251460" y="414909"/>
                  </a:moveTo>
                  <a:lnTo>
                    <a:pt x="251460" y="270320"/>
                  </a:lnTo>
                  <a:lnTo>
                    <a:pt x="358331" y="270320"/>
                  </a:lnTo>
                  <a:lnTo>
                    <a:pt x="358331" y="414909"/>
                  </a:lnTo>
                  <a:close/>
                  <a:moveTo>
                    <a:pt x="414909" y="414909"/>
                  </a:moveTo>
                  <a:lnTo>
                    <a:pt x="370904" y="414909"/>
                  </a:lnTo>
                  <a:lnTo>
                    <a:pt x="370904" y="257747"/>
                  </a:lnTo>
                  <a:lnTo>
                    <a:pt x="238887" y="257747"/>
                  </a:lnTo>
                  <a:lnTo>
                    <a:pt x="238887" y="414909"/>
                  </a:lnTo>
                  <a:lnTo>
                    <a:pt x="37719" y="414909"/>
                  </a:lnTo>
                  <a:lnTo>
                    <a:pt x="37719" y="220028"/>
                  </a:lnTo>
                  <a:lnTo>
                    <a:pt x="50921" y="220028"/>
                  </a:lnTo>
                  <a:cubicBezTo>
                    <a:pt x="68943" y="220015"/>
                    <a:pt x="85544" y="210239"/>
                    <a:pt x="94298" y="194485"/>
                  </a:cubicBezTo>
                  <a:cubicBezTo>
                    <a:pt x="103051" y="210239"/>
                    <a:pt x="119652" y="220015"/>
                    <a:pt x="137674" y="220028"/>
                  </a:cubicBezTo>
                  <a:lnTo>
                    <a:pt x="138932" y="220028"/>
                  </a:lnTo>
                  <a:cubicBezTo>
                    <a:pt x="156954" y="220015"/>
                    <a:pt x="173555" y="210239"/>
                    <a:pt x="182309" y="194485"/>
                  </a:cubicBezTo>
                  <a:cubicBezTo>
                    <a:pt x="191062" y="210239"/>
                    <a:pt x="207663" y="220015"/>
                    <a:pt x="225685" y="220028"/>
                  </a:cubicBezTo>
                  <a:lnTo>
                    <a:pt x="226943" y="220028"/>
                  </a:lnTo>
                  <a:cubicBezTo>
                    <a:pt x="244965" y="220015"/>
                    <a:pt x="261566" y="210239"/>
                    <a:pt x="270320" y="194485"/>
                  </a:cubicBezTo>
                  <a:cubicBezTo>
                    <a:pt x="279073" y="210239"/>
                    <a:pt x="295674" y="220015"/>
                    <a:pt x="313696" y="220028"/>
                  </a:cubicBezTo>
                  <a:lnTo>
                    <a:pt x="314954" y="220028"/>
                  </a:lnTo>
                  <a:cubicBezTo>
                    <a:pt x="332976" y="220015"/>
                    <a:pt x="349577" y="210239"/>
                    <a:pt x="358331" y="194485"/>
                  </a:cubicBezTo>
                  <a:cubicBezTo>
                    <a:pt x="367084" y="210239"/>
                    <a:pt x="383685" y="220015"/>
                    <a:pt x="401707" y="220028"/>
                  </a:cubicBezTo>
                  <a:lnTo>
                    <a:pt x="414909" y="220028"/>
                  </a:lnTo>
                  <a:close/>
                  <a:moveTo>
                    <a:pt x="440055" y="182309"/>
                  </a:moveTo>
                  <a:cubicBezTo>
                    <a:pt x="440055" y="196196"/>
                    <a:pt x="428797" y="207455"/>
                    <a:pt x="414909" y="207455"/>
                  </a:cubicBezTo>
                  <a:lnTo>
                    <a:pt x="401707" y="207455"/>
                  </a:lnTo>
                  <a:cubicBezTo>
                    <a:pt x="381232" y="207434"/>
                    <a:pt x="364638" y="190840"/>
                    <a:pt x="364617" y="170364"/>
                  </a:cubicBezTo>
                  <a:lnTo>
                    <a:pt x="364617" y="144590"/>
                  </a:lnTo>
                  <a:lnTo>
                    <a:pt x="334775" y="12573"/>
                  </a:lnTo>
                  <a:lnTo>
                    <a:pt x="403820" y="12573"/>
                  </a:lnTo>
                  <a:lnTo>
                    <a:pt x="440055" y="145432"/>
                  </a:lnTo>
                  <a:close/>
                </a:path>
              </a:pathLst>
            </a:custGeom>
            <a:solidFill>
              <a:schemeClr val="lt1"/>
            </a:solidFill>
            <a:ln w="12700" cap="flat">
              <a:solidFill>
                <a:schemeClr val="accent5"/>
              </a:solidFill>
              <a:prstDash val="solid"/>
              <a:miter/>
            </a:ln>
          </p:spPr>
          <p:txBody>
            <a:bodyPr rtlCol="0" anchor="ctr"/>
            <a:lstStyle/>
            <a:p>
              <a:endParaRPr lang="tr-TR"/>
            </a:p>
          </p:txBody>
        </p:sp>
        <p:sp>
          <p:nvSpPr>
            <p:cNvPr id="16" name="Serbest Form: Şekil 15">
              <a:extLst>
                <a:ext uri="{FF2B5EF4-FFF2-40B4-BE49-F238E27FC236}">
                  <a16:creationId xmlns:a16="http://schemas.microsoft.com/office/drawing/2014/main" id="{4FB6B43F-A09F-9CA5-F6C7-4EE25DCD38A1}"/>
                </a:ext>
              </a:extLst>
            </p:cNvPr>
            <p:cNvSpPr/>
            <p:nvPr/>
          </p:nvSpPr>
          <p:spPr>
            <a:xfrm>
              <a:off x="1727253" y="3428604"/>
              <a:ext cx="106870" cy="106870"/>
            </a:xfrm>
            <a:custGeom>
              <a:avLst/>
              <a:gdLst>
                <a:gd name="connsiteX0" fmla="*/ 0 w 106870"/>
                <a:gd name="connsiteY0" fmla="*/ 106871 h 106870"/>
                <a:gd name="connsiteX1" fmla="*/ 106871 w 106870"/>
                <a:gd name="connsiteY1" fmla="*/ 106871 h 106870"/>
                <a:gd name="connsiteX2" fmla="*/ 106871 w 106870"/>
                <a:gd name="connsiteY2" fmla="*/ 0 h 106870"/>
                <a:gd name="connsiteX3" fmla="*/ 0 w 106870"/>
                <a:gd name="connsiteY3" fmla="*/ 0 h 106870"/>
                <a:gd name="connsiteX4" fmla="*/ 12573 w 106870"/>
                <a:gd name="connsiteY4" fmla="*/ 12573 h 106870"/>
                <a:gd name="connsiteX5" fmla="*/ 94298 w 106870"/>
                <a:gd name="connsiteY5" fmla="*/ 12573 h 106870"/>
                <a:gd name="connsiteX6" fmla="*/ 94298 w 106870"/>
                <a:gd name="connsiteY6" fmla="*/ 94298 h 106870"/>
                <a:gd name="connsiteX7" fmla="*/ 12573 w 106870"/>
                <a:gd name="connsiteY7" fmla="*/ 94298 h 10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870" h="106870">
                  <a:moveTo>
                    <a:pt x="0" y="106871"/>
                  </a:moveTo>
                  <a:lnTo>
                    <a:pt x="106871" y="106871"/>
                  </a:lnTo>
                  <a:lnTo>
                    <a:pt x="106871" y="0"/>
                  </a:lnTo>
                  <a:lnTo>
                    <a:pt x="0" y="0"/>
                  </a:lnTo>
                  <a:close/>
                  <a:moveTo>
                    <a:pt x="12573" y="12573"/>
                  </a:moveTo>
                  <a:lnTo>
                    <a:pt x="94298" y="12573"/>
                  </a:lnTo>
                  <a:lnTo>
                    <a:pt x="94298" y="94298"/>
                  </a:lnTo>
                  <a:lnTo>
                    <a:pt x="12573" y="94298"/>
                  </a:lnTo>
                  <a:close/>
                </a:path>
              </a:pathLst>
            </a:custGeom>
            <a:solidFill>
              <a:schemeClr val="lt1"/>
            </a:solidFill>
            <a:ln w="12700" cap="flat">
              <a:solidFill>
                <a:schemeClr val="accent5"/>
              </a:solidFill>
              <a:prstDash val="solid"/>
              <a:miter/>
            </a:ln>
          </p:spPr>
          <p:txBody>
            <a:bodyPr rtlCol="0" anchor="ctr"/>
            <a:lstStyle/>
            <a:p>
              <a:endParaRPr lang="tr-TR"/>
            </a:p>
          </p:txBody>
        </p:sp>
      </p:grpSp>
      <p:sp>
        <p:nvSpPr>
          <p:cNvPr id="23" name="Metin Yer Tutucusu 22">
            <a:extLst>
              <a:ext uri="{FF2B5EF4-FFF2-40B4-BE49-F238E27FC236}">
                <a16:creationId xmlns:a16="http://schemas.microsoft.com/office/drawing/2014/main" id="{5DF31FE0-F56B-494E-A42E-D2A3B4A5BE01}"/>
              </a:ext>
            </a:extLst>
          </p:cNvPr>
          <p:cNvSpPr>
            <a:spLocks noGrp="1"/>
          </p:cNvSpPr>
          <p:nvPr>
            <p:ph type="body" sz="quarter" idx="29"/>
          </p:nvPr>
        </p:nvSpPr>
        <p:spPr>
          <a:xfrm>
            <a:off x="620484" y="3775153"/>
            <a:ext cx="2502719" cy="365125"/>
          </a:xfrm>
        </p:spPr>
        <p:txBody>
          <a:bodyPr rtlCol="0">
            <a:noAutofit/>
          </a:bodyPr>
          <a:lstStyle/>
          <a:p>
            <a:r>
              <a:rPr lang="en-US" b="0" i="0" dirty="0">
                <a:solidFill>
                  <a:schemeClr val="bg1"/>
                </a:solidFill>
                <a:effectLst/>
                <a:latin typeface="Söhne"/>
              </a:rPr>
              <a:t>Language translation</a:t>
            </a:r>
            <a:endParaRPr lang="tr-TR" b="0" i="0" dirty="0">
              <a:solidFill>
                <a:schemeClr val="bg1"/>
              </a:solidFill>
              <a:effectLst/>
              <a:latin typeface="Söhne"/>
            </a:endParaRPr>
          </a:p>
        </p:txBody>
      </p:sp>
      <p:pic>
        <p:nvPicPr>
          <p:cNvPr id="76" name="Resim Yer Tutucusu 75" descr="Kısmen Üzeri Çizilmiş Pano ana hattı">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982199" y="913998"/>
            <a:ext cx="699185" cy="699185"/>
          </a:xfrm>
        </p:spPr>
      </p:pic>
      <p:sp>
        <p:nvSpPr>
          <p:cNvPr id="24" name="Metin Yer Tutucusu 23">
            <a:extLst>
              <a:ext uri="{FF2B5EF4-FFF2-40B4-BE49-F238E27FC236}">
                <a16:creationId xmlns:a16="http://schemas.microsoft.com/office/drawing/2014/main" id="{F59958C6-2B49-4E50-8050-97C6B6679AC1}"/>
              </a:ext>
            </a:extLst>
          </p:cNvPr>
          <p:cNvSpPr>
            <a:spLocks noGrp="1"/>
          </p:cNvSpPr>
          <p:nvPr>
            <p:ph type="body" sz="quarter" idx="30"/>
          </p:nvPr>
        </p:nvSpPr>
        <p:spPr>
          <a:xfrm>
            <a:off x="8970035" y="1752925"/>
            <a:ext cx="2383765" cy="365125"/>
          </a:xfrm>
        </p:spPr>
        <p:txBody>
          <a:bodyPr rtlCol="0">
            <a:normAutofit/>
          </a:bodyPr>
          <a:lstStyle/>
          <a:p>
            <a:r>
              <a:rPr lang="en-US" sz="1600" b="0" i="0" dirty="0">
                <a:solidFill>
                  <a:schemeClr val="bg1"/>
                </a:solidFill>
                <a:effectLst/>
                <a:latin typeface="Söhne"/>
              </a:rPr>
              <a:t>Content creation</a:t>
            </a:r>
            <a:endParaRPr lang="tr-TR" sz="1600" b="0" i="0" dirty="0">
              <a:solidFill>
                <a:schemeClr val="bg1"/>
              </a:solidFill>
              <a:effectLst/>
              <a:latin typeface="Söhne"/>
            </a:endParaRPr>
          </a:p>
          <a:p>
            <a:pPr rtl="0"/>
            <a:endParaRPr lang="tr-TR" dirty="0">
              <a:solidFill>
                <a:schemeClr val="bg1"/>
              </a:solidFill>
            </a:endParaRPr>
          </a:p>
        </p:txBody>
      </p:sp>
      <p:pic>
        <p:nvPicPr>
          <p:cNvPr id="77" name="Resim Yer Tutucusu 76" descr="Sorular ana hattı">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10077881" y="2821326"/>
            <a:ext cx="728664" cy="728664"/>
          </a:xfrm>
        </p:spPr>
      </p:pic>
      <p:sp>
        <p:nvSpPr>
          <p:cNvPr id="25" name="Metin Yer Tutucusu 24">
            <a:extLst>
              <a:ext uri="{FF2B5EF4-FFF2-40B4-BE49-F238E27FC236}">
                <a16:creationId xmlns:a16="http://schemas.microsoft.com/office/drawing/2014/main" id="{BAE2F608-914C-4C3C-93D9-10B4F89F1DF8}"/>
              </a:ext>
            </a:extLst>
          </p:cNvPr>
          <p:cNvSpPr>
            <a:spLocks noGrp="1"/>
          </p:cNvSpPr>
          <p:nvPr>
            <p:ph type="body" sz="quarter" idx="31"/>
          </p:nvPr>
        </p:nvSpPr>
        <p:spPr>
          <a:xfrm>
            <a:off x="9187751" y="3651328"/>
            <a:ext cx="2383765" cy="365125"/>
          </a:xfrm>
        </p:spPr>
        <p:txBody>
          <a:bodyPr rtlCol="0">
            <a:noAutofit/>
          </a:bodyPr>
          <a:lstStyle/>
          <a:p>
            <a:r>
              <a:rPr lang="en-US" b="0" i="0" dirty="0">
                <a:solidFill>
                  <a:schemeClr val="bg1"/>
                </a:solidFill>
                <a:effectLst/>
                <a:latin typeface="Söhne"/>
              </a:rPr>
              <a:t>Personal assistants</a:t>
            </a:r>
          </a:p>
          <a:p>
            <a:pPr rtl="0"/>
            <a:endParaRPr lang="tr-TR" dirty="0">
              <a:solidFill>
                <a:schemeClr val="bg1"/>
              </a:solidFill>
            </a:endParaRPr>
          </a:p>
        </p:txBody>
      </p:sp>
      <p:sp>
        <p:nvSpPr>
          <p:cNvPr id="4" name="Slayt Numarası Yer Tutucusu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12</a:t>
            </a:fld>
            <a:endParaRPr lang="tr-TR"/>
          </a:p>
        </p:txBody>
      </p:sp>
      <p:sp>
        <p:nvSpPr>
          <p:cNvPr id="7" name="Metin Yer Tutucusu 24">
            <a:extLst>
              <a:ext uri="{FF2B5EF4-FFF2-40B4-BE49-F238E27FC236}">
                <a16:creationId xmlns:a16="http://schemas.microsoft.com/office/drawing/2014/main" id="{3FAA3B39-E79E-62AA-3FB8-997E8A85BD68}"/>
              </a:ext>
            </a:extLst>
          </p:cNvPr>
          <p:cNvSpPr txBox="1">
            <a:spLocks/>
          </p:cNvSpPr>
          <p:nvPr/>
        </p:nvSpPr>
        <p:spPr>
          <a:xfrm>
            <a:off x="2190797" y="5348257"/>
            <a:ext cx="2383765"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chemeClr val="bg1"/>
                </a:solidFill>
                <a:effectLst/>
                <a:latin typeface="Söhne"/>
              </a:rPr>
              <a:t>Educational tools</a:t>
            </a:r>
            <a:endParaRPr lang="tr-TR" b="0" i="0" dirty="0">
              <a:solidFill>
                <a:schemeClr val="bg1"/>
              </a:solidFill>
              <a:effectLst/>
              <a:latin typeface="Söhne"/>
            </a:endParaRPr>
          </a:p>
          <a:p>
            <a:endParaRPr lang="tr-TR" dirty="0">
              <a:solidFill>
                <a:schemeClr val="bg1"/>
              </a:solidFill>
            </a:endParaRPr>
          </a:p>
        </p:txBody>
      </p:sp>
      <p:sp>
        <p:nvSpPr>
          <p:cNvPr id="8" name="Metin Yer Tutucusu 23">
            <a:extLst>
              <a:ext uri="{FF2B5EF4-FFF2-40B4-BE49-F238E27FC236}">
                <a16:creationId xmlns:a16="http://schemas.microsoft.com/office/drawing/2014/main" id="{575978AA-4FE2-913B-A57C-86307BA745C5}"/>
              </a:ext>
            </a:extLst>
          </p:cNvPr>
          <p:cNvSpPr txBox="1">
            <a:spLocks/>
          </p:cNvSpPr>
          <p:nvPr/>
        </p:nvSpPr>
        <p:spPr>
          <a:xfrm>
            <a:off x="4843843" y="3571260"/>
            <a:ext cx="238376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chemeClr val="bg1"/>
                </a:solidFill>
                <a:effectLst/>
                <a:latin typeface="Söhne"/>
              </a:rPr>
              <a:t>Research</a:t>
            </a:r>
            <a:endParaRPr lang="tr-TR" sz="1600" b="0" i="0" dirty="0">
              <a:solidFill>
                <a:schemeClr val="bg1"/>
              </a:solidFill>
              <a:effectLst/>
              <a:latin typeface="Söhne"/>
            </a:endParaRPr>
          </a:p>
        </p:txBody>
      </p:sp>
      <p:sp>
        <p:nvSpPr>
          <p:cNvPr id="9" name="Metin Yer Tutucusu 24">
            <a:extLst>
              <a:ext uri="{FF2B5EF4-FFF2-40B4-BE49-F238E27FC236}">
                <a16:creationId xmlns:a16="http://schemas.microsoft.com/office/drawing/2014/main" id="{E92A6140-B2FE-D0DB-D47D-DA4066566E83}"/>
              </a:ext>
            </a:extLst>
          </p:cNvPr>
          <p:cNvSpPr txBox="1">
            <a:spLocks/>
          </p:cNvSpPr>
          <p:nvPr/>
        </p:nvSpPr>
        <p:spPr>
          <a:xfrm>
            <a:off x="7996562" y="5348256"/>
            <a:ext cx="238376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chemeClr val="bg1"/>
                </a:solidFill>
                <a:effectLst/>
                <a:latin typeface="Söhne"/>
              </a:rPr>
              <a:t>Healthcare</a:t>
            </a:r>
            <a:endParaRPr lang="tr-TR" sz="1600" dirty="0">
              <a:solidFill>
                <a:schemeClr val="bg1"/>
              </a:solidFill>
            </a:endParaRPr>
          </a:p>
          <a:p>
            <a:endParaRPr lang="tr-TR" dirty="0">
              <a:solidFill>
                <a:schemeClr val="bg1"/>
              </a:solidFill>
            </a:endParaRPr>
          </a:p>
        </p:txBody>
      </p:sp>
      <p:pic>
        <p:nvPicPr>
          <p:cNvPr id="30" name="Grafik 29" descr="Atan kalp ana hat">
            <a:extLst>
              <a:ext uri="{FF2B5EF4-FFF2-40B4-BE49-F238E27FC236}">
                <a16:creationId xmlns:a16="http://schemas.microsoft.com/office/drawing/2014/main" id="{AFF1AB89-B114-4416-C779-DFF910FBC5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30551" y="4569572"/>
            <a:ext cx="914400" cy="914400"/>
          </a:xfrm>
          <a:prstGeom prst="rect">
            <a:avLst/>
          </a:prstGeom>
        </p:spPr>
      </p:pic>
      <p:pic>
        <p:nvPicPr>
          <p:cNvPr id="32" name="Grafik 31" descr="Araştırma ana hat">
            <a:extLst>
              <a:ext uri="{FF2B5EF4-FFF2-40B4-BE49-F238E27FC236}">
                <a16:creationId xmlns:a16="http://schemas.microsoft.com/office/drawing/2014/main" id="{D60629FA-7E74-17CE-CCD1-3134EB7952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78525" y="2721767"/>
            <a:ext cx="914400" cy="914400"/>
          </a:xfrm>
          <a:prstGeom prst="rect">
            <a:avLst/>
          </a:prstGeom>
        </p:spPr>
      </p:pic>
      <p:pic>
        <p:nvPicPr>
          <p:cNvPr id="34" name="Grafik 33" descr="Sınıf düz dolguyla">
            <a:extLst>
              <a:ext uri="{FF2B5EF4-FFF2-40B4-BE49-F238E27FC236}">
                <a16:creationId xmlns:a16="http://schemas.microsoft.com/office/drawing/2014/main" id="{C843CBFC-B654-5F5F-BDC6-3F5C22B0DF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25479" y="4469663"/>
            <a:ext cx="914400" cy="914400"/>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aşlık 32">
            <a:extLst>
              <a:ext uri="{FF2B5EF4-FFF2-40B4-BE49-F238E27FC236}">
                <a16:creationId xmlns:a16="http://schemas.microsoft.com/office/drawing/2014/main" id="{4F4C28E4-6D60-402B-8F22-B1AED571D98D}"/>
              </a:ext>
            </a:extLst>
          </p:cNvPr>
          <p:cNvSpPr>
            <a:spLocks noGrp="1"/>
          </p:cNvSpPr>
          <p:nvPr>
            <p:ph type="title"/>
          </p:nvPr>
        </p:nvSpPr>
        <p:spPr>
          <a:xfrm>
            <a:off x="927099" y="388591"/>
            <a:ext cx="9907156" cy="738611"/>
          </a:xfrm>
        </p:spPr>
        <p:txBody>
          <a:bodyPr rtlCol="0">
            <a:normAutofit/>
          </a:bodyPr>
          <a:lstStyle/>
          <a:p>
            <a:pPr algn="ctr"/>
            <a:r>
              <a:rPr lang="tr-TR" sz="3600" dirty="0" err="1"/>
              <a:t>Uses</a:t>
            </a:r>
            <a:r>
              <a:rPr lang="tr-TR" sz="3600" dirty="0"/>
              <a:t> of </a:t>
            </a:r>
            <a:r>
              <a:rPr lang="tr-TR" sz="3600" dirty="0" err="1"/>
              <a:t>ChatGPT</a:t>
            </a:r>
            <a:endParaRPr lang="tr-TR" sz="3600" dirty="0"/>
          </a:p>
        </p:txBody>
      </p:sp>
      <p:sp>
        <p:nvSpPr>
          <p:cNvPr id="38" name="Metin Yer Tutucusu 37">
            <a:extLst>
              <a:ext uri="{FF2B5EF4-FFF2-40B4-BE49-F238E27FC236}">
                <a16:creationId xmlns:a16="http://schemas.microsoft.com/office/drawing/2014/main" id="{B8BADB58-1EE2-40F4-ADDD-CD3D8BB150CA}"/>
              </a:ext>
            </a:extLst>
          </p:cNvPr>
          <p:cNvSpPr>
            <a:spLocks noGrp="1"/>
          </p:cNvSpPr>
          <p:nvPr>
            <p:ph type="body" sz="quarter" idx="17"/>
          </p:nvPr>
        </p:nvSpPr>
        <p:spPr>
          <a:xfrm>
            <a:off x="1024818" y="1127202"/>
            <a:ext cx="10240083" cy="5024215"/>
          </a:xfrm>
        </p:spPr>
        <p:txBody>
          <a:bodyPr rtlCol="0">
            <a:normAutofit fontScale="92500" lnSpcReduction="20000"/>
          </a:bodyPr>
          <a:lstStyle/>
          <a:p>
            <a:pPr algn="l"/>
            <a:endParaRPr lang="en-US" sz="1800" b="0" i="0" dirty="0">
              <a:effectLst/>
              <a:latin typeface="Söhne"/>
            </a:endParaRPr>
          </a:p>
          <a:p>
            <a:pPr marL="457200" indent="-457200" algn="l">
              <a:buFont typeface="Wingdings" panose="05000000000000000000" pitchFamily="2" charset="2"/>
              <a:buChar char="v"/>
            </a:pPr>
            <a:r>
              <a:rPr lang="tr-TR" sz="2600" b="0" i="0" dirty="0">
                <a:effectLst/>
                <a:latin typeface="Söhne"/>
              </a:rPr>
              <a:t>Natural Language </a:t>
            </a:r>
            <a:r>
              <a:rPr lang="tr-TR" sz="2600" b="0" i="0" dirty="0" err="1">
                <a:effectLst/>
                <a:latin typeface="Söhne"/>
              </a:rPr>
              <a:t>Processing</a:t>
            </a:r>
            <a:r>
              <a:rPr lang="tr-TR" sz="2600" b="0" i="0" dirty="0">
                <a:effectLst/>
                <a:latin typeface="Söhne"/>
              </a:rPr>
              <a:t> (NLP)</a:t>
            </a:r>
          </a:p>
          <a:p>
            <a:pPr marL="457200" indent="-457200" algn="l">
              <a:buFont typeface="Wingdings" panose="05000000000000000000" pitchFamily="2" charset="2"/>
              <a:buChar char="v"/>
            </a:pPr>
            <a:endParaRPr lang="tr-TR" sz="2600" b="0" i="0" dirty="0">
              <a:effectLst/>
              <a:latin typeface="Söhne"/>
            </a:endParaRPr>
          </a:p>
          <a:p>
            <a:pPr marL="457200" indent="-457200" algn="l">
              <a:buFont typeface="Wingdings" panose="05000000000000000000" pitchFamily="2" charset="2"/>
              <a:buChar char="v"/>
            </a:pPr>
            <a:r>
              <a:rPr lang="tr-TR" sz="2600" b="0" i="0" dirty="0" err="1">
                <a:effectLst/>
                <a:latin typeface="Söhne"/>
              </a:rPr>
              <a:t>Generative</a:t>
            </a:r>
            <a:r>
              <a:rPr lang="tr-TR" sz="2600" b="0" i="0" dirty="0">
                <a:effectLst/>
                <a:latin typeface="Söhne"/>
              </a:rPr>
              <a:t> </a:t>
            </a:r>
            <a:r>
              <a:rPr lang="tr-TR" sz="2600" b="0" i="0" dirty="0" err="1">
                <a:effectLst/>
                <a:latin typeface="Söhne"/>
              </a:rPr>
              <a:t>Pre-trained</a:t>
            </a:r>
            <a:r>
              <a:rPr lang="tr-TR" sz="2600" b="0" i="0" dirty="0">
                <a:effectLst/>
                <a:latin typeface="Söhne"/>
              </a:rPr>
              <a:t> </a:t>
            </a:r>
            <a:r>
              <a:rPr lang="tr-TR" sz="2600" b="0" i="0" dirty="0" err="1">
                <a:effectLst/>
                <a:latin typeface="Söhne"/>
              </a:rPr>
              <a:t>Transformer</a:t>
            </a:r>
            <a:r>
              <a:rPr lang="tr-TR" sz="2600" b="0" i="0" dirty="0">
                <a:effectLst/>
                <a:latin typeface="Söhne"/>
              </a:rPr>
              <a:t> (GPT)</a:t>
            </a:r>
          </a:p>
          <a:p>
            <a:pPr marL="457200" indent="-457200" algn="l">
              <a:buFont typeface="Wingdings" panose="05000000000000000000" pitchFamily="2" charset="2"/>
              <a:buChar char="v"/>
            </a:pPr>
            <a:endParaRPr lang="tr-TR" sz="2600" b="0" i="0" dirty="0">
              <a:effectLst/>
              <a:latin typeface="Söhne"/>
            </a:endParaRPr>
          </a:p>
          <a:p>
            <a:pPr marL="457200" indent="-457200" algn="l">
              <a:buFont typeface="Wingdings" panose="05000000000000000000" pitchFamily="2" charset="2"/>
              <a:buChar char="v"/>
            </a:pPr>
            <a:r>
              <a:rPr lang="tr-TR" sz="2600" b="0" i="0" dirty="0" err="1">
                <a:effectLst/>
                <a:latin typeface="Söhne"/>
              </a:rPr>
              <a:t>Large-scale</a:t>
            </a:r>
            <a:r>
              <a:rPr lang="tr-TR" sz="2600" b="0" i="0" dirty="0">
                <a:effectLst/>
                <a:latin typeface="Söhne"/>
              </a:rPr>
              <a:t> </a:t>
            </a:r>
            <a:r>
              <a:rPr lang="tr-TR" sz="2600" b="0" i="0" dirty="0" err="1">
                <a:effectLst/>
                <a:latin typeface="Söhne"/>
              </a:rPr>
              <a:t>training</a:t>
            </a:r>
            <a:r>
              <a:rPr lang="tr-TR" sz="2600" b="0" i="0" dirty="0">
                <a:effectLst/>
                <a:latin typeface="Söhne"/>
              </a:rPr>
              <a:t> data</a:t>
            </a:r>
          </a:p>
          <a:p>
            <a:pPr marL="457200" indent="-457200" algn="l">
              <a:buFont typeface="Wingdings" panose="05000000000000000000" pitchFamily="2" charset="2"/>
              <a:buChar char="v"/>
            </a:pPr>
            <a:endParaRPr lang="tr-TR" sz="2600" b="0" i="0" dirty="0">
              <a:effectLst/>
              <a:latin typeface="Söhne"/>
            </a:endParaRPr>
          </a:p>
          <a:p>
            <a:pPr marL="457200" indent="-457200" algn="l">
              <a:buFont typeface="Wingdings" panose="05000000000000000000" pitchFamily="2" charset="2"/>
              <a:buChar char="v"/>
            </a:pPr>
            <a:r>
              <a:rPr lang="tr-TR" sz="2600" b="0" i="0" dirty="0" err="1">
                <a:effectLst/>
                <a:latin typeface="Söhne"/>
              </a:rPr>
              <a:t>Multilingual</a:t>
            </a:r>
            <a:r>
              <a:rPr lang="tr-TR" sz="2600" b="0" i="0" dirty="0">
                <a:effectLst/>
                <a:latin typeface="Söhne"/>
              </a:rPr>
              <a:t> </a:t>
            </a:r>
            <a:r>
              <a:rPr lang="tr-TR" sz="2600" b="0" i="0" dirty="0" err="1">
                <a:effectLst/>
                <a:latin typeface="Söhne"/>
              </a:rPr>
              <a:t>support</a:t>
            </a:r>
            <a:endParaRPr lang="tr-TR" sz="2600" b="0" i="0" dirty="0">
              <a:effectLst/>
              <a:latin typeface="Söhne"/>
            </a:endParaRPr>
          </a:p>
          <a:p>
            <a:pPr marL="457200" indent="-457200" algn="l">
              <a:buFont typeface="Wingdings" panose="05000000000000000000" pitchFamily="2" charset="2"/>
              <a:buChar char="v"/>
            </a:pPr>
            <a:endParaRPr lang="tr-TR" sz="2600" dirty="0">
              <a:latin typeface="Söhne"/>
            </a:endParaRPr>
          </a:p>
          <a:p>
            <a:pPr marL="457200" indent="-457200" algn="l">
              <a:buFont typeface="Wingdings" panose="05000000000000000000" pitchFamily="2" charset="2"/>
              <a:buChar char="v"/>
            </a:pPr>
            <a:r>
              <a:rPr lang="tr-TR" sz="2600" b="0" i="0" dirty="0" err="1">
                <a:effectLst/>
                <a:latin typeface="Söhne"/>
              </a:rPr>
              <a:t>Contextual</a:t>
            </a:r>
            <a:r>
              <a:rPr lang="tr-TR" sz="2600" b="0" i="0" dirty="0">
                <a:effectLst/>
                <a:latin typeface="Söhne"/>
              </a:rPr>
              <a:t> </a:t>
            </a:r>
            <a:r>
              <a:rPr lang="tr-TR" sz="2600" b="0" i="0" dirty="0" err="1">
                <a:effectLst/>
                <a:latin typeface="Söhne"/>
              </a:rPr>
              <a:t>awareness</a:t>
            </a:r>
            <a:endParaRPr lang="tr-TR" sz="2600" b="0" i="0" dirty="0">
              <a:effectLst/>
              <a:latin typeface="Söhne"/>
            </a:endParaRPr>
          </a:p>
          <a:p>
            <a:pPr marL="457200" indent="-457200" algn="l">
              <a:buFont typeface="Wingdings" panose="05000000000000000000" pitchFamily="2" charset="2"/>
              <a:buChar char="v"/>
            </a:pPr>
            <a:endParaRPr lang="tr-TR" sz="2600" dirty="0">
              <a:latin typeface="Söhne"/>
            </a:endParaRPr>
          </a:p>
          <a:p>
            <a:pPr marL="457200" indent="-457200" algn="l">
              <a:buFont typeface="Wingdings" panose="05000000000000000000" pitchFamily="2" charset="2"/>
              <a:buChar char="v"/>
            </a:pPr>
            <a:r>
              <a:rPr lang="tr-TR" sz="2600" b="0" i="0" dirty="0" err="1">
                <a:effectLst/>
                <a:latin typeface="Söhne"/>
              </a:rPr>
              <a:t>Dialogue</a:t>
            </a:r>
            <a:r>
              <a:rPr lang="tr-TR" sz="2600" b="0" i="0" dirty="0">
                <a:effectLst/>
                <a:latin typeface="Söhne"/>
              </a:rPr>
              <a:t> </a:t>
            </a:r>
            <a:r>
              <a:rPr lang="tr-TR" sz="2600" b="0" i="0" dirty="0" err="1">
                <a:effectLst/>
                <a:latin typeface="Söhne"/>
              </a:rPr>
              <a:t>management</a:t>
            </a:r>
            <a:endParaRPr lang="tr-TR" sz="2600" b="0" i="0" dirty="0">
              <a:effectLst/>
              <a:latin typeface="Söhne"/>
            </a:endParaRPr>
          </a:p>
          <a:p>
            <a:pPr marL="457200" indent="-457200" algn="l">
              <a:buFont typeface="Wingdings" panose="05000000000000000000" pitchFamily="2" charset="2"/>
              <a:buChar char="v"/>
            </a:pPr>
            <a:endParaRPr lang="tr-TR" sz="2600" b="0" i="0" dirty="0">
              <a:effectLst/>
              <a:latin typeface="Söhne"/>
            </a:endParaRPr>
          </a:p>
          <a:p>
            <a:pPr marL="457200" indent="-457200" algn="l">
              <a:buFont typeface="Wingdings" panose="05000000000000000000" pitchFamily="2" charset="2"/>
              <a:buChar char="v"/>
            </a:pPr>
            <a:r>
              <a:rPr lang="tr-TR" sz="2600" b="0" i="0" dirty="0" err="1">
                <a:effectLst/>
                <a:latin typeface="Söhne"/>
              </a:rPr>
              <a:t>Emotion</a:t>
            </a:r>
            <a:r>
              <a:rPr lang="tr-TR" sz="2600" b="0" i="0" dirty="0">
                <a:effectLst/>
                <a:latin typeface="Söhne"/>
              </a:rPr>
              <a:t> </a:t>
            </a:r>
            <a:r>
              <a:rPr lang="tr-TR" sz="2600" b="0" i="0" dirty="0" err="1">
                <a:effectLst/>
                <a:latin typeface="Söhne"/>
              </a:rPr>
              <a:t>recognition</a:t>
            </a:r>
            <a:endParaRPr lang="tr-TR" sz="2600" b="0" i="0" dirty="0">
              <a:effectLst/>
              <a:latin typeface="Söhne"/>
            </a:endParaRPr>
          </a:p>
        </p:txBody>
      </p:sp>
      <p:sp>
        <p:nvSpPr>
          <p:cNvPr id="5" name="Slayt Numarası Yer Tutucusu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13</a:t>
            </a:fld>
            <a:endParaRPr lang="tr-TR"/>
          </a:p>
        </p:txBody>
      </p:sp>
      <p:pic>
        <p:nvPicPr>
          <p:cNvPr id="4" name="Resim 3" descr="metin içeren bir resim&#10;&#10;Açıklama otomatik olarak oluşturuldu">
            <a:extLst>
              <a:ext uri="{FF2B5EF4-FFF2-40B4-BE49-F238E27FC236}">
                <a16:creationId xmlns:a16="http://schemas.microsoft.com/office/drawing/2014/main" id="{41A8CD04-747C-1B5A-DF59-4DBDE990E585}"/>
              </a:ext>
            </a:extLst>
          </p:cNvPr>
          <p:cNvPicPr>
            <a:picLocks noChangeAspect="1"/>
          </p:cNvPicPr>
          <p:nvPr/>
        </p:nvPicPr>
        <p:blipFill>
          <a:blip r:embed="rId3"/>
          <a:stretch>
            <a:fillRect/>
          </a:stretch>
        </p:blipFill>
        <p:spPr>
          <a:xfrm>
            <a:off x="6096000" y="2609560"/>
            <a:ext cx="5851555" cy="329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789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FA72A59A-D0D5-6A4F-E928-84A4EECB2EB3}"/>
              </a:ext>
            </a:extLst>
          </p:cNvPr>
          <p:cNvSpPr>
            <a:spLocks noGrp="1"/>
          </p:cNvSpPr>
          <p:nvPr>
            <p:ph type="sldNum" sz="quarter" idx="12"/>
          </p:nvPr>
        </p:nvSpPr>
        <p:spPr>
          <a:xfrm>
            <a:off x="8610600" y="6335866"/>
            <a:ext cx="2743200" cy="365125"/>
          </a:xfrm>
        </p:spPr>
        <p:txBody>
          <a:bodyPr/>
          <a:lstStyle/>
          <a:p>
            <a:pPr rtl="0"/>
            <a:fld id="{A402E4C0-AD5E-4E8C-9F21-7CCE474BDCEB}" type="slidenum">
              <a:rPr lang="tr-TR" noProof="0" smtClean="0"/>
              <a:t>14</a:t>
            </a:fld>
            <a:endParaRPr lang="tr-TR" noProof="0"/>
          </a:p>
        </p:txBody>
      </p:sp>
      <p:sp>
        <p:nvSpPr>
          <p:cNvPr id="5" name="Metin Yer Tutucusu 4">
            <a:extLst>
              <a:ext uri="{FF2B5EF4-FFF2-40B4-BE49-F238E27FC236}">
                <a16:creationId xmlns:a16="http://schemas.microsoft.com/office/drawing/2014/main" id="{3928EFF0-6CBB-7F08-42A2-7BA974B717C9}"/>
              </a:ext>
            </a:extLst>
          </p:cNvPr>
          <p:cNvSpPr>
            <a:spLocks noGrp="1"/>
          </p:cNvSpPr>
          <p:nvPr>
            <p:ph type="body" sz="quarter" idx="16"/>
          </p:nvPr>
        </p:nvSpPr>
        <p:spPr>
          <a:xfrm>
            <a:off x="8494710" y="1540093"/>
            <a:ext cx="2859090" cy="365125"/>
          </a:xfrm>
        </p:spPr>
        <p:txBody>
          <a:bodyPr>
            <a:noAutofit/>
          </a:bodyPr>
          <a:lstStyle/>
          <a:p>
            <a:r>
              <a:rPr lang="tr-TR" i="0" dirty="0" err="1">
                <a:solidFill>
                  <a:srgbClr val="02DCFA"/>
                </a:solidFill>
                <a:effectLst/>
                <a:latin typeface="Söhne"/>
              </a:rPr>
              <a:t>AutomatIc</a:t>
            </a:r>
            <a:r>
              <a:rPr lang="tr-TR" i="0" dirty="0">
                <a:solidFill>
                  <a:srgbClr val="02DCFA"/>
                </a:solidFill>
                <a:effectLst/>
                <a:latin typeface="Söhne"/>
              </a:rPr>
              <a:t> </a:t>
            </a:r>
            <a:r>
              <a:rPr lang="tr-TR" i="0" dirty="0" err="1">
                <a:solidFill>
                  <a:srgbClr val="02DCFA"/>
                </a:solidFill>
                <a:effectLst/>
                <a:latin typeface="Söhne"/>
              </a:rPr>
              <a:t>AnswerIng</a:t>
            </a:r>
            <a:r>
              <a:rPr lang="tr-TR" i="0" dirty="0">
                <a:solidFill>
                  <a:srgbClr val="02DCFA"/>
                </a:solidFill>
                <a:effectLst/>
                <a:latin typeface="Söhne"/>
              </a:rPr>
              <a:t> </a:t>
            </a:r>
            <a:r>
              <a:rPr lang="tr-TR" i="0" dirty="0" err="1">
                <a:solidFill>
                  <a:srgbClr val="02DCFA"/>
                </a:solidFill>
                <a:effectLst/>
                <a:latin typeface="Söhne"/>
              </a:rPr>
              <a:t>Systems</a:t>
            </a:r>
            <a:endParaRPr lang="tr-TR" dirty="0">
              <a:solidFill>
                <a:srgbClr val="02DCFA"/>
              </a:solidFill>
            </a:endParaRPr>
          </a:p>
        </p:txBody>
      </p:sp>
      <p:sp>
        <p:nvSpPr>
          <p:cNvPr id="6" name="Metin Yer Tutucusu 5">
            <a:extLst>
              <a:ext uri="{FF2B5EF4-FFF2-40B4-BE49-F238E27FC236}">
                <a16:creationId xmlns:a16="http://schemas.microsoft.com/office/drawing/2014/main" id="{CBA108D3-3C15-D19C-EB02-3815873B43CB}"/>
              </a:ext>
            </a:extLst>
          </p:cNvPr>
          <p:cNvSpPr>
            <a:spLocks noGrp="1"/>
          </p:cNvSpPr>
          <p:nvPr>
            <p:ph type="body" sz="quarter" idx="13"/>
          </p:nvPr>
        </p:nvSpPr>
        <p:spPr>
          <a:xfrm>
            <a:off x="8552655" y="2167268"/>
            <a:ext cx="2859090" cy="1475319"/>
          </a:xfrm>
        </p:spPr>
        <p:txBody>
          <a:bodyPr>
            <a:normAutofit lnSpcReduction="10000"/>
          </a:bodyPr>
          <a:lstStyle/>
          <a:p>
            <a:r>
              <a:rPr lang="en-US" b="0" i="0" dirty="0">
                <a:effectLst/>
                <a:latin typeface="Söhne"/>
              </a:rPr>
              <a:t>Automatic answering systems, also known as Interactive Voice Response (IVR) systems, are computer programs that use voice recognition and text-to-speech technology to interact with users over the phone.</a:t>
            </a:r>
            <a:endParaRPr lang="tr-TR" dirty="0"/>
          </a:p>
        </p:txBody>
      </p:sp>
      <p:sp>
        <p:nvSpPr>
          <p:cNvPr id="7" name="Metin Yer Tutucusu 6">
            <a:extLst>
              <a:ext uri="{FF2B5EF4-FFF2-40B4-BE49-F238E27FC236}">
                <a16:creationId xmlns:a16="http://schemas.microsoft.com/office/drawing/2014/main" id="{21203FAC-26FC-7A88-2888-88B2682512B7}"/>
              </a:ext>
            </a:extLst>
          </p:cNvPr>
          <p:cNvSpPr>
            <a:spLocks noGrp="1"/>
          </p:cNvSpPr>
          <p:nvPr>
            <p:ph type="body" sz="quarter" idx="17"/>
          </p:nvPr>
        </p:nvSpPr>
        <p:spPr>
          <a:xfrm>
            <a:off x="5060501" y="1625341"/>
            <a:ext cx="2859091" cy="1517776"/>
          </a:xfrm>
        </p:spPr>
        <p:txBody>
          <a:bodyPr>
            <a:normAutofit fontScale="92500"/>
          </a:bodyPr>
          <a:lstStyle/>
          <a:p>
            <a:r>
              <a:rPr lang="en-US" b="0" i="0" dirty="0">
                <a:effectLst/>
                <a:latin typeface="Söhne"/>
              </a:rPr>
              <a:t>Chatbots are computer programs that use natural language processing to interact with users through text or speech. They can be used for a variety of tasks, such as customer support, information retrieval, or entertainment. </a:t>
            </a:r>
            <a:endParaRPr lang="tr-TR" dirty="0"/>
          </a:p>
        </p:txBody>
      </p:sp>
      <p:sp>
        <p:nvSpPr>
          <p:cNvPr id="8" name="Metin Yer Tutucusu 7">
            <a:extLst>
              <a:ext uri="{FF2B5EF4-FFF2-40B4-BE49-F238E27FC236}">
                <a16:creationId xmlns:a16="http://schemas.microsoft.com/office/drawing/2014/main" id="{65224108-FF98-44A1-6C23-81481A8C518E}"/>
              </a:ext>
            </a:extLst>
          </p:cNvPr>
          <p:cNvSpPr>
            <a:spLocks noGrp="1"/>
          </p:cNvSpPr>
          <p:nvPr>
            <p:ph type="body" sz="quarter" idx="18"/>
          </p:nvPr>
        </p:nvSpPr>
        <p:spPr>
          <a:xfrm>
            <a:off x="8610600" y="4182758"/>
            <a:ext cx="2859090" cy="1533310"/>
          </a:xfrm>
        </p:spPr>
        <p:txBody>
          <a:bodyPr/>
          <a:lstStyle/>
          <a:p>
            <a:r>
              <a:rPr lang="en-US" b="0" i="0" dirty="0">
                <a:effectLst/>
                <a:latin typeface="Söhne"/>
              </a:rPr>
              <a:t>Writing software can help users generate text automatically, often using natural language processing techniques to produce human-like language</a:t>
            </a:r>
            <a:r>
              <a:rPr lang="tr-TR" b="0" i="0" dirty="0">
                <a:effectLst/>
                <a:latin typeface="Söhne"/>
              </a:rPr>
              <a:t>.</a:t>
            </a:r>
            <a:endParaRPr lang="tr-TR" dirty="0"/>
          </a:p>
        </p:txBody>
      </p:sp>
      <p:sp>
        <p:nvSpPr>
          <p:cNvPr id="9" name="Metin Yer Tutucusu 8">
            <a:extLst>
              <a:ext uri="{FF2B5EF4-FFF2-40B4-BE49-F238E27FC236}">
                <a16:creationId xmlns:a16="http://schemas.microsoft.com/office/drawing/2014/main" id="{5895BCFE-AF10-063D-0322-B5D27EAC90A9}"/>
              </a:ext>
            </a:extLst>
          </p:cNvPr>
          <p:cNvSpPr>
            <a:spLocks noGrp="1"/>
          </p:cNvSpPr>
          <p:nvPr>
            <p:ph type="body" sz="quarter" idx="19"/>
          </p:nvPr>
        </p:nvSpPr>
        <p:spPr>
          <a:xfrm>
            <a:off x="5064824" y="3642587"/>
            <a:ext cx="2859089" cy="1526930"/>
          </a:xfrm>
        </p:spPr>
        <p:txBody>
          <a:bodyPr/>
          <a:lstStyle/>
          <a:p>
            <a:r>
              <a:rPr lang="en-US" b="0" i="0" dirty="0">
                <a:effectLst/>
                <a:latin typeface="Söhne"/>
              </a:rPr>
              <a:t>Language translation refers to the process of converting text or speech from one language to another.</a:t>
            </a:r>
            <a:endParaRPr lang="tr-TR" dirty="0"/>
          </a:p>
        </p:txBody>
      </p:sp>
      <p:sp>
        <p:nvSpPr>
          <p:cNvPr id="10" name="Metin Yer Tutucusu 9">
            <a:extLst>
              <a:ext uri="{FF2B5EF4-FFF2-40B4-BE49-F238E27FC236}">
                <a16:creationId xmlns:a16="http://schemas.microsoft.com/office/drawing/2014/main" id="{CF3296AC-EA3F-2765-44DE-8E246143EA27}"/>
              </a:ext>
            </a:extLst>
          </p:cNvPr>
          <p:cNvSpPr>
            <a:spLocks noGrp="1"/>
          </p:cNvSpPr>
          <p:nvPr>
            <p:ph type="body" sz="quarter" idx="22"/>
          </p:nvPr>
        </p:nvSpPr>
        <p:spPr>
          <a:xfrm>
            <a:off x="5118448" y="1212383"/>
            <a:ext cx="2859091" cy="365125"/>
          </a:xfrm>
        </p:spPr>
        <p:txBody>
          <a:bodyPr/>
          <a:lstStyle/>
          <a:p>
            <a:r>
              <a:rPr lang="tr-TR" dirty="0" err="1"/>
              <a:t>Chatbots</a:t>
            </a:r>
            <a:endParaRPr lang="tr-TR" dirty="0"/>
          </a:p>
        </p:txBody>
      </p:sp>
      <p:sp>
        <p:nvSpPr>
          <p:cNvPr id="11" name="Metin Yer Tutucusu 10">
            <a:extLst>
              <a:ext uri="{FF2B5EF4-FFF2-40B4-BE49-F238E27FC236}">
                <a16:creationId xmlns:a16="http://schemas.microsoft.com/office/drawing/2014/main" id="{05399A4A-92D2-AC2D-003A-F4CF148C1EAE}"/>
              </a:ext>
            </a:extLst>
          </p:cNvPr>
          <p:cNvSpPr>
            <a:spLocks noGrp="1"/>
          </p:cNvSpPr>
          <p:nvPr>
            <p:ph type="body" sz="quarter" idx="23"/>
          </p:nvPr>
        </p:nvSpPr>
        <p:spPr>
          <a:xfrm>
            <a:off x="8610600" y="3801562"/>
            <a:ext cx="2859090" cy="365125"/>
          </a:xfrm>
        </p:spPr>
        <p:txBody>
          <a:bodyPr/>
          <a:lstStyle/>
          <a:p>
            <a:r>
              <a:rPr lang="tr-TR" i="0" dirty="0" err="1">
                <a:solidFill>
                  <a:srgbClr val="02DCFA"/>
                </a:solidFill>
                <a:effectLst/>
                <a:latin typeface="Söhne"/>
              </a:rPr>
              <a:t>WrItIng</a:t>
            </a:r>
            <a:endParaRPr lang="tr-TR" dirty="0">
              <a:solidFill>
                <a:srgbClr val="02DCFA"/>
              </a:solidFill>
            </a:endParaRPr>
          </a:p>
        </p:txBody>
      </p:sp>
      <p:sp>
        <p:nvSpPr>
          <p:cNvPr id="12" name="Metin Yer Tutucusu 11">
            <a:extLst>
              <a:ext uri="{FF2B5EF4-FFF2-40B4-BE49-F238E27FC236}">
                <a16:creationId xmlns:a16="http://schemas.microsoft.com/office/drawing/2014/main" id="{82B6BC60-04D7-F8DD-3D2F-3396131A55F7}"/>
              </a:ext>
            </a:extLst>
          </p:cNvPr>
          <p:cNvSpPr>
            <a:spLocks noGrp="1"/>
          </p:cNvSpPr>
          <p:nvPr>
            <p:ph type="body" sz="quarter" idx="24"/>
          </p:nvPr>
        </p:nvSpPr>
        <p:spPr>
          <a:xfrm>
            <a:off x="5011643" y="3190950"/>
            <a:ext cx="2956809" cy="365125"/>
          </a:xfrm>
        </p:spPr>
        <p:txBody>
          <a:bodyPr>
            <a:noAutofit/>
          </a:bodyPr>
          <a:lstStyle/>
          <a:p>
            <a:r>
              <a:rPr lang="tr-TR" i="0" dirty="0">
                <a:solidFill>
                  <a:srgbClr val="02DCFA"/>
                </a:solidFill>
                <a:effectLst/>
                <a:latin typeface="Söhne"/>
              </a:rPr>
              <a:t>Language </a:t>
            </a:r>
            <a:r>
              <a:rPr lang="tr-TR" i="0" dirty="0" err="1">
                <a:solidFill>
                  <a:srgbClr val="02DCFA"/>
                </a:solidFill>
                <a:effectLst/>
                <a:latin typeface="Söhne"/>
              </a:rPr>
              <a:t>TranslatIon</a:t>
            </a:r>
            <a:endParaRPr lang="tr-TR" dirty="0">
              <a:solidFill>
                <a:srgbClr val="02DCFA"/>
              </a:solidFill>
            </a:endParaRPr>
          </a:p>
        </p:txBody>
      </p:sp>
      <p:sp>
        <p:nvSpPr>
          <p:cNvPr id="13" name="Başlık 12">
            <a:extLst>
              <a:ext uri="{FF2B5EF4-FFF2-40B4-BE49-F238E27FC236}">
                <a16:creationId xmlns:a16="http://schemas.microsoft.com/office/drawing/2014/main" id="{4AD9C6C9-5809-491F-4DFE-7E2F5155053B}"/>
              </a:ext>
            </a:extLst>
          </p:cNvPr>
          <p:cNvSpPr>
            <a:spLocks noGrp="1"/>
          </p:cNvSpPr>
          <p:nvPr>
            <p:ph type="title"/>
          </p:nvPr>
        </p:nvSpPr>
        <p:spPr>
          <a:xfrm>
            <a:off x="646409" y="3618176"/>
            <a:ext cx="2956810" cy="1129164"/>
          </a:xfrm>
        </p:spPr>
        <p:txBody>
          <a:bodyPr/>
          <a:lstStyle/>
          <a:p>
            <a:r>
              <a:rPr lang="tr-TR" dirty="0"/>
              <a:t>USES OF CHATGPT</a:t>
            </a:r>
          </a:p>
        </p:txBody>
      </p:sp>
      <p:sp>
        <p:nvSpPr>
          <p:cNvPr id="14" name="Metin Yer Tutucusu 9">
            <a:extLst>
              <a:ext uri="{FF2B5EF4-FFF2-40B4-BE49-F238E27FC236}">
                <a16:creationId xmlns:a16="http://schemas.microsoft.com/office/drawing/2014/main" id="{603C6FF3-2B04-80FB-F2E1-BF9168F5CFC0}"/>
              </a:ext>
            </a:extLst>
          </p:cNvPr>
          <p:cNvSpPr txBox="1">
            <a:spLocks/>
          </p:cNvSpPr>
          <p:nvPr/>
        </p:nvSpPr>
        <p:spPr>
          <a:xfrm>
            <a:off x="5069588" y="4747340"/>
            <a:ext cx="285909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i="0" dirty="0" err="1">
                <a:solidFill>
                  <a:srgbClr val="02DCFA"/>
                </a:solidFill>
                <a:effectLst/>
                <a:latin typeface="Söhne"/>
              </a:rPr>
              <a:t>SummarIZING</a:t>
            </a:r>
            <a:endParaRPr lang="tr-TR" dirty="0">
              <a:solidFill>
                <a:srgbClr val="02DCFA"/>
              </a:solidFill>
            </a:endParaRPr>
          </a:p>
        </p:txBody>
      </p:sp>
      <p:sp>
        <p:nvSpPr>
          <p:cNvPr id="15" name="Metin Yer Tutucusu 8">
            <a:extLst>
              <a:ext uri="{FF2B5EF4-FFF2-40B4-BE49-F238E27FC236}">
                <a16:creationId xmlns:a16="http://schemas.microsoft.com/office/drawing/2014/main" id="{4B9A3C01-40C7-A3AD-EB35-5BA170599E54}"/>
              </a:ext>
            </a:extLst>
          </p:cNvPr>
          <p:cNvSpPr txBox="1">
            <a:spLocks/>
          </p:cNvSpPr>
          <p:nvPr/>
        </p:nvSpPr>
        <p:spPr>
          <a:xfrm>
            <a:off x="5118448" y="4067308"/>
            <a:ext cx="2859089" cy="152693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tr-TR" dirty="0"/>
          </a:p>
        </p:txBody>
      </p:sp>
      <p:sp>
        <p:nvSpPr>
          <p:cNvPr id="16" name="Metin Yer Tutucusu 8">
            <a:extLst>
              <a:ext uri="{FF2B5EF4-FFF2-40B4-BE49-F238E27FC236}">
                <a16:creationId xmlns:a16="http://schemas.microsoft.com/office/drawing/2014/main" id="{D8725A83-2CB3-7117-5503-2AB8115EF3A4}"/>
              </a:ext>
            </a:extLst>
          </p:cNvPr>
          <p:cNvSpPr txBox="1">
            <a:spLocks/>
          </p:cNvSpPr>
          <p:nvPr/>
        </p:nvSpPr>
        <p:spPr>
          <a:xfrm>
            <a:off x="5105310" y="4991499"/>
            <a:ext cx="2859089" cy="152693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latin typeface="Söhne"/>
              </a:rPr>
              <a:t>Summarizing software can automatically generate summaries of large amounts of text, which can be useful for tasks such as news aggregation or academic research.</a:t>
            </a:r>
            <a:endParaRPr lang="tr-TR" dirty="0"/>
          </a:p>
        </p:txBody>
      </p:sp>
      <p:pic>
        <p:nvPicPr>
          <p:cNvPr id="6146" name="Picture 2" descr="ChatGPT Nedir? Nasıl Kullanılır?">
            <a:extLst>
              <a:ext uri="{FF2B5EF4-FFF2-40B4-BE49-F238E27FC236}">
                <a16:creationId xmlns:a16="http://schemas.microsoft.com/office/drawing/2014/main" id="{4967E03E-64A5-D5C2-E666-FF9BB2D0A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97806">
            <a:off x="-245606" y="-210607"/>
            <a:ext cx="4950958" cy="3300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319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DC11E87A-C0B1-2E47-450A-4FCCAE87D7D0}"/>
              </a:ext>
            </a:extLst>
          </p:cNvPr>
          <p:cNvSpPr>
            <a:spLocks noGrp="1"/>
          </p:cNvSpPr>
          <p:nvPr>
            <p:ph type="sldNum" sz="quarter" idx="12"/>
          </p:nvPr>
        </p:nvSpPr>
        <p:spPr/>
        <p:txBody>
          <a:bodyPr/>
          <a:lstStyle/>
          <a:p>
            <a:pPr rtl="0"/>
            <a:fld id="{A402E4C0-AD5E-4E8C-9F21-7CCE474BDCEB}" type="slidenum">
              <a:rPr lang="tr-TR" noProof="0" smtClean="0"/>
              <a:t>15</a:t>
            </a:fld>
            <a:endParaRPr lang="tr-TR" noProof="0"/>
          </a:p>
        </p:txBody>
      </p:sp>
      <p:sp>
        <p:nvSpPr>
          <p:cNvPr id="5" name="Metin Yer Tutucusu 4">
            <a:extLst>
              <a:ext uri="{FF2B5EF4-FFF2-40B4-BE49-F238E27FC236}">
                <a16:creationId xmlns:a16="http://schemas.microsoft.com/office/drawing/2014/main" id="{443D503F-405C-939E-FC62-C3B780935062}"/>
              </a:ext>
            </a:extLst>
          </p:cNvPr>
          <p:cNvSpPr>
            <a:spLocks noGrp="1"/>
          </p:cNvSpPr>
          <p:nvPr>
            <p:ph type="body" sz="quarter" idx="27"/>
          </p:nvPr>
        </p:nvSpPr>
        <p:spPr/>
        <p:txBody>
          <a:bodyPr/>
          <a:lstStyle/>
          <a:p>
            <a:r>
              <a:rPr lang="tr-TR" i="0" dirty="0" err="1">
                <a:solidFill>
                  <a:schemeClr val="bg1"/>
                </a:solidFill>
                <a:effectLst/>
                <a:latin typeface="Söhne"/>
              </a:rPr>
              <a:t>VersatIlIty</a:t>
            </a:r>
            <a:endParaRPr lang="tr-TR" dirty="0">
              <a:solidFill>
                <a:schemeClr val="bg1"/>
              </a:solidFill>
            </a:endParaRPr>
          </a:p>
        </p:txBody>
      </p:sp>
      <p:sp>
        <p:nvSpPr>
          <p:cNvPr id="6" name="Metin Yer Tutucusu 5">
            <a:extLst>
              <a:ext uri="{FF2B5EF4-FFF2-40B4-BE49-F238E27FC236}">
                <a16:creationId xmlns:a16="http://schemas.microsoft.com/office/drawing/2014/main" id="{258B6FCA-711E-1640-C04B-CD56AC6576F1}"/>
              </a:ext>
            </a:extLst>
          </p:cNvPr>
          <p:cNvSpPr>
            <a:spLocks noGrp="1"/>
          </p:cNvSpPr>
          <p:nvPr>
            <p:ph type="body" sz="quarter" idx="28"/>
          </p:nvPr>
        </p:nvSpPr>
        <p:spPr/>
        <p:txBody>
          <a:bodyPr>
            <a:noAutofit/>
          </a:bodyPr>
          <a:lstStyle/>
          <a:p>
            <a:r>
              <a:rPr lang="en-US" sz="1500" b="0" i="0" dirty="0" err="1">
                <a:effectLst/>
                <a:latin typeface="Söhne"/>
              </a:rPr>
              <a:t>ChatGPT</a:t>
            </a:r>
            <a:r>
              <a:rPr lang="en-US" sz="1500" b="0" i="0" dirty="0">
                <a:effectLst/>
                <a:latin typeface="Söhne"/>
              </a:rPr>
              <a:t> can understand and generate text in a wide range of languages and topics, making it a versatile tool for communication and research.</a:t>
            </a:r>
            <a:endParaRPr lang="tr-TR" sz="1500" dirty="0"/>
          </a:p>
        </p:txBody>
      </p:sp>
      <p:sp>
        <p:nvSpPr>
          <p:cNvPr id="7" name="Metin Yer Tutucusu 6">
            <a:extLst>
              <a:ext uri="{FF2B5EF4-FFF2-40B4-BE49-F238E27FC236}">
                <a16:creationId xmlns:a16="http://schemas.microsoft.com/office/drawing/2014/main" id="{93F32673-9D1C-6B23-212C-2241B4BAC763}"/>
              </a:ext>
            </a:extLst>
          </p:cNvPr>
          <p:cNvSpPr>
            <a:spLocks noGrp="1"/>
          </p:cNvSpPr>
          <p:nvPr>
            <p:ph type="body" sz="quarter" idx="15"/>
          </p:nvPr>
        </p:nvSpPr>
        <p:spPr/>
        <p:txBody>
          <a:bodyPr>
            <a:noAutofit/>
          </a:bodyPr>
          <a:lstStyle/>
          <a:p>
            <a:r>
              <a:rPr lang="en-US" sz="1500" b="0" i="0" dirty="0" err="1">
                <a:effectLst/>
                <a:latin typeface="Söhne"/>
              </a:rPr>
              <a:t>ChatGPT</a:t>
            </a:r>
            <a:r>
              <a:rPr lang="en-US" sz="1500" b="0" i="0" dirty="0">
                <a:effectLst/>
                <a:latin typeface="Söhne"/>
              </a:rPr>
              <a:t> uses natural language processing to understand and generate human-like responses, making interactions with it feel more natural and intuitive.</a:t>
            </a:r>
            <a:endParaRPr lang="tr-TR" sz="1500" dirty="0"/>
          </a:p>
        </p:txBody>
      </p:sp>
      <p:sp>
        <p:nvSpPr>
          <p:cNvPr id="8" name="Metin Yer Tutucusu 7">
            <a:extLst>
              <a:ext uri="{FF2B5EF4-FFF2-40B4-BE49-F238E27FC236}">
                <a16:creationId xmlns:a16="http://schemas.microsoft.com/office/drawing/2014/main" id="{09EA1E24-2ED2-A3CA-8754-A80C223B4663}"/>
              </a:ext>
            </a:extLst>
          </p:cNvPr>
          <p:cNvSpPr>
            <a:spLocks noGrp="1"/>
          </p:cNvSpPr>
          <p:nvPr>
            <p:ph type="body" sz="quarter" idx="17"/>
          </p:nvPr>
        </p:nvSpPr>
        <p:spPr/>
        <p:txBody>
          <a:bodyPr>
            <a:normAutofit/>
          </a:bodyPr>
          <a:lstStyle/>
          <a:p>
            <a:r>
              <a:rPr lang="en-US" sz="1500" b="0" i="0" dirty="0" err="1">
                <a:effectLst/>
                <a:latin typeface="Söhne"/>
              </a:rPr>
              <a:t>ChatGPT</a:t>
            </a:r>
            <a:r>
              <a:rPr lang="en-US" sz="1500" b="0" i="0" dirty="0">
                <a:effectLst/>
                <a:latin typeface="Söhne"/>
              </a:rPr>
              <a:t> is constantly learning and improving its ability to understand and generate text. </a:t>
            </a:r>
            <a:endParaRPr lang="tr-TR" sz="1500" dirty="0"/>
          </a:p>
        </p:txBody>
      </p:sp>
      <p:sp>
        <p:nvSpPr>
          <p:cNvPr id="9" name="Metin Yer Tutucusu 8">
            <a:extLst>
              <a:ext uri="{FF2B5EF4-FFF2-40B4-BE49-F238E27FC236}">
                <a16:creationId xmlns:a16="http://schemas.microsoft.com/office/drawing/2014/main" id="{334E3FFB-8078-E186-A5F6-54C17B79C90A}"/>
              </a:ext>
            </a:extLst>
          </p:cNvPr>
          <p:cNvSpPr>
            <a:spLocks noGrp="1"/>
          </p:cNvSpPr>
          <p:nvPr>
            <p:ph type="body" sz="quarter" idx="19"/>
          </p:nvPr>
        </p:nvSpPr>
        <p:spPr/>
        <p:txBody>
          <a:bodyPr>
            <a:noAutofit/>
          </a:bodyPr>
          <a:lstStyle/>
          <a:p>
            <a:r>
              <a:rPr lang="en-US" sz="1500" b="0" i="0" dirty="0" err="1">
                <a:effectLst/>
                <a:latin typeface="Söhne"/>
              </a:rPr>
              <a:t>ChatGPT</a:t>
            </a:r>
            <a:r>
              <a:rPr lang="en-US" sz="1500" b="0" i="0" dirty="0">
                <a:effectLst/>
                <a:latin typeface="Söhne"/>
              </a:rPr>
              <a:t> can process and analyze large amounts of text quickly and efficiently, making it a useful tool for tasks such as language translation, content generation, and sentiment analysis.</a:t>
            </a:r>
            <a:endParaRPr lang="tr-TR" sz="1500" dirty="0"/>
          </a:p>
        </p:txBody>
      </p:sp>
      <p:sp>
        <p:nvSpPr>
          <p:cNvPr id="10" name="Metin Yer Tutucusu 9">
            <a:extLst>
              <a:ext uri="{FF2B5EF4-FFF2-40B4-BE49-F238E27FC236}">
                <a16:creationId xmlns:a16="http://schemas.microsoft.com/office/drawing/2014/main" id="{1DC9632F-9FDD-8D2F-025C-2F5BF9F418BD}"/>
              </a:ext>
            </a:extLst>
          </p:cNvPr>
          <p:cNvSpPr>
            <a:spLocks noGrp="1"/>
          </p:cNvSpPr>
          <p:nvPr>
            <p:ph type="body" sz="quarter" idx="29"/>
          </p:nvPr>
        </p:nvSpPr>
        <p:spPr/>
        <p:txBody>
          <a:bodyPr/>
          <a:lstStyle/>
          <a:p>
            <a:r>
              <a:rPr lang="tr-TR" dirty="0">
                <a:solidFill>
                  <a:schemeClr val="bg1"/>
                </a:solidFill>
              </a:rPr>
              <a:t>NLP</a:t>
            </a:r>
          </a:p>
        </p:txBody>
      </p:sp>
      <p:sp>
        <p:nvSpPr>
          <p:cNvPr id="11" name="Metin Yer Tutucusu 10">
            <a:extLst>
              <a:ext uri="{FF2B5EF4-FFF2-40B4-BE49-F238E27FC236}">
                <a16:creationId xmlns:a16="http://schemas.microsoft.com/office/drawing/2014/main" id="{9655FDA4-4430-EF8D-B67F-36794803186C}"/>
              </a:ext>
            </a:extLst>
          </p:cNvPr>
          <p:cNvSpPr>
            <a:spLocks noGrp="1"/>
          </p:cNvSpPr>
          <p:nvPr>
            <p:ph type="body" sz="quarter" idx="30"/>
          </p:nvPr>
        </p:nvSpPr>
        <p:spPr>
          <a:xfrm>
            <a:off x="6257578" y="3610294"/>
            <a:ext cx="2850967" cy="365125"/>
          </a:xfrm>
        </p:spPr>
        <p:txBody>
          <a:bodyPr>
            <a:noAutofit/>
          </a:bodyPr>
          <a:lstStyle/>
          <a:p>
            <a:r>
              <a:rPr lang="tr-TR" i="0" dirty="0" err="1">
                <a:solidFill>
                  <a:schemeClr val="bg1"/>
                </a:solidFill>
                <a:effectLst/>
                <a:latin typeface="Söhne"/>
              </a:rPr>
              <a:t>LearnIng</a:t>
            </a:r>
            <a:r>
              <a:rPr lang="tr-TR" i="0" dirty="0">
                <a:solidFill>
                  <a:schemeClr val="bg1"/>
                </a:solidFill>
                <a:effectLst/>
                <a:latin typeface="Söhne"/>
              </a:rPr>
              <a:t> </a:t>
            </a:r>
            <a:r>
              <a:rPr lang="tr-TR" i="0" dirty="0" err="1">
                <a:solidFill>
                  <a:schemeClr val="bg1"/>
                </a:solidFill>
                <a:effectLst/>
                <a:latin typeface="Söhne"/>
              </a:rPr>
              <a:t>capabIlIty</a:t>
            </a:r>
            <a:endParaRPr lang="tr-TR" dirty="0">
              <a:solidFill>
                <a:schemeClr val="bg1"/>
              </a:solidFill>
            </a:endParaRPr>
          </a:p>
        </p:txBody>
      </p:sp>
      <p:sp>
        <p:nvSpPr>
          <p:cNvPr id="12" name="Metin Yer Tutucusu 11">
            <a:extLst>
              <a:ext uri="{FF2B5EF4-FFF2-40B4-BE49-F238E27FC236}">
                <a16:creationId xmlns:a16="http://schemas.microsoft.com/office/drawing/2014/main" id="{72E4EB71-AAB2-520C-F271-04127EC8AF90}"/>
              </a:ext>
            </a:extLst>
          </p:cNvPr>
          <p:cNvSpPr>
            <a:spLocks noGrp="1"/>
          </p:cNvSpPr>
          <p:nvPr>
            <p:ph type="body" sz="quarter" idx="31"/>
          </p:nvPr>
        </p:nvSpPr>
        <p:spPr/>
        <p:txBody>
          <a:bodyPr/>
          <a:lstStyle/>
          <a:p>
            <a:r>
              <a:rPr lang="tr-TR" i="0" dirty="0" err="1">
                <a:solidFill>
                  <a:schemeClr val="bg1"/>
                </a:solidFill>
                <a:effectLst/>
                <a:latin typeface="Söhne"/>
              </a:rPr>
              <a:t>EffIcIency</a:t>
            </a:r>
            <a:endParaRPr lang="tr-TR" dirty="0">
              <a:solidFill>
                <a:schemeClr val="bg1"/>
              </a:solidFill>
            </a:endParaRPr>
          </a:p>
        </p:txBody>
      </p:sp>
      <p:sp>
        <p:nvSpPr>
          <p:cNvPr id="13" name="Başlık 12">
            <a:extLst>
              <a:ext uri="{FF2B5EF4-FFF2-40B4-BE49-F238E27FC236}">
                <a16:creationId xmlns:a16="http://schemas.microsoft.com/office/drawing/2014/main" id="{FCB09E28-0D09-76FE-116E-659C28EEE2C3}"/>
              </a:ext>
            </a:extLst>
          </p:cNvPr>
          <p:cNvSpPr>
            <a:spLocks noGrp="1"/>
          </p:cNvSpPr>
          <p:nvPr>
            <p:ph type="title"/>
          </p:nvPr>
        </p:nvSpPr>
        <p:spPr/>
        <p:txBody>
          <a:bodyPr/>
          <a:lstStyle/>
          <a:p>
            <a:r>
              <a:rPr lang="tr-TR" dirty="0"/>
              <a:t>CHATGPT ADVANTAGES</a:t>
            </a:r>
          </a:p>
        </p:txBody>
      </p:sp>
      <p:pic>
        <p:nvPicPr>
          <p:cNvPr id="22" name="Grafik 21" descr="Alma ana hat">
            <a:extLst>
              <a:ext uri="{FF2B5EF4-FFF2-40B4-BE49-F238E27FC236}">
                <a16:creationId xmlns:a16="http://schemas.microsoft.com/office/drawing/2014/main" id="{7CFE586E-9289-B276-8D34-57352F10F9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838488" y="2878457"/>
            <a:ext cx="914400" cy="914400"/>
          </a:xfrm>
          <a:prstGeom prst="rect">
            <a:avLst/>
          </a:prstGeom>
        </p:spPr>
      </p:pic>
      <p:pic>
        <p:nvPicPr>
          <p:cNvPr id="26" name="Grafik 25" descr="Alma ana hat">
            <a:extLst>
              <a:ext uri="{FF2B5EF4-FFF2-40B4-BE49-F238E27FC236}">
                <a16:creationId xmlns:a16="http://schemas.microsoft.com/office/drawing/2014/main" id="{FD921F5A-AD32-10A1-0234-285A038A44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762890" y="2878457"/>
            <a:ext cx="914400" cy="914400"/>
          </a:xfrm>
          <a:prstGeom prst="rect">
            <a:avLst/>
          </a:prstGeom>
        </p:spPr>
      </p:pic>
      <p:pic>
        <p:nvPicPr>
          <p:cNvPr id="28" name="Grafik 27" descr="Uzaktan öğrenme dili düz dolguyla">
            <a:extLst>
              <a:ext uri="{FF2B5EF4-FFF2-40B4-BE49-F238E27FC236}">
                <a16:creationId xmlns:a16="http://schemas.microsoft.com/office/drawing/2014/main" id="{2B864C1C-B991-5912-330E-B1059E5632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6653" y="2800763"/>
            <a:ext cx="914400" cy="914400"/>
          </a:xfrm>
          <a:prstGeom prst="rect">
            <a:avLst/>
          </a:prstGeom>
        </p:spPr>
      </p:pic>
      <p:pic>
        <p:nvPicPr>
          <p:cNvPr id="30" name="Grafik 29" descr="Fikir düz dolguyla">
            <a:extLst>
              <a:ext uri="{FF2B5EF4-FFF2-40B4-BE49-F238E27FC236}">
                <a16:creationId xmlns:a16="http://schemas.microsoft.com/office/drawing/2014/main" id="{A29A455A-F424-A9C2-1E30-238DB43375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0949" y="2800763"/>
            <a:ext cx="914400" cy="914400"/>
          </a:xfrm>
          <a:prstGeom prst="rect">
            <a:avLst/>
          </a:prstGeom>
        </p:spPr>
      </p:pic>
      <p:pic>
        <p:nvPicPr>
          <p:cNvPr id="32" name="Grafik 31" descr="İşletmenin Büyümesi düz dolguyla">
            <a:extLst>
              <a:ext uri="{FF2B5EF4-FFF2-40B4-BE49-F238E27FC236}">
                <a16:creationId xmlns:a16="http://schemas.microsoft.com/office/drawing/2014/main" id="{44D93575-2557-E344-5210-A5E41E620F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5245" y="2800651"/>
            <a:ext cx="914400" cy="914400"/>
          </a:xfrm>
          <a:prstGeom prst="rect">
            <a:avLst/>
          </a:prstGeom>
        </p:spPr>
      </p:pic>
    </p:spTree>
    <p:extLst>
      <p:ext uri="{BB962C8B-B14F-4D97-AF65-F5344CB8AC3E}">
        <p14:creationId xmlns:p14="http://schemas.microsoft.com/office/powerpoint/2010/main" val="3808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D0CAA0D7-1149-1F68-E3FA-647CFE83E9D4}"/>
              </a:ext>
            </a:extLst>
          </p:cNvPr>
          <p:cNvSpPr>
            <a:spLocks noGrp="1"/>
          </p:cNvSpPr>
          <p:nvPr>
            <p:ph type="sldNum" sz="quarter" idx="12"/>
          </p:nvPr>
        </p:nvSpPr>
        <p:spPr/>
        <p:txBody>
          <a:bodyPr/>
          <a:lstStyle/>
          <a:p>
            <a:pPr rtl="0"/>
            <a:fld id="{A402E4C0-AD5E-4E8C-9F21-7CCE474BDCEB}" type="slidenum">
              <a:rPr lang="tr-TR" noProof="0" smtClean="0"/>
              <a:pPr rtl="0"/>
              <a:t>16</a:t>
            </a:fld>
            <a:endParaRPr lang="tr-TR" noProof="0"/>
          </a:p>
        </p:txBody>
      </p:sp>
      <p:sp>
        <p:nvSpPr>
          <p:cNvPr id="6" name="Metin Yer Tutucusu 5">
            <a:extLst>
              <a:ext uri="{FF2B5EF4-FFF2-40B4-BE49-F238E27FC236}">
                <a16:creationId xmlns:a16="http://schemas.microsoft.com/office/drawing/2014/main" id="{07A3155C-9086-A570-2D0F-F1F58840E8E2}"/>
              </a:ext>
            </a:extLst>
          </p:cNvPr>
          <p:cNvSpPr>
            <a:spLocks noGrp="1"/>
          </p:cNvSpPr>
          <p:nvPr>
            <p:ph type="body" sz="quarter" idx="26"/>
          </p:nvPr>
        </p:nvSpPr>
        <p:spPr/>
        <p:txBody>
          <a:bodyPr>
            <a:normAutofit fontScale="77500" lnSpcReduction="20000"/>
          </a:bodyPr>
          <a:lstStyle/>
          <a:p>
            <a:r>
              <a:rPr lang="en-US" dirty="0"/>
              <a:t>Lack of true consciousness and emotional intelligence</a:t>
            </a:r>
            <a:endParaRPr lang="tr-TR" dirty="0"/>
          </a:p>
        </p:txBody>
      </p:sp>
      <p:sp>
        <p:nvSpPr>
          <p:cNvPr id="7" name="Metin Yer Tutucusu 6">
            <a:extLst>
              <a:ext uri="{FF2B5EF4-FFF2-40B4-BE49-F238E27FC236}">
                <a16:creationId xmlns:a16="http://schemas.microsoft.com/office/drawing/2014/main" id="{4CB73228-29A7-3F4F-0C9E-316447D7CA75}"/>
              </a:ext>
            </a:extLst>
          </p:cNvPr>
          <p:cNvSpPr>
            <a:spLocks noGrp="1"/>
          </p:cNvSpPr>
          <p:nvPr>
            <p:ph type="body" sz="quarter" idx="27"/>
          </p:nvPr>
        </p:nvSpPr>
        <p:spPr/>
        <p:txBody>
          <a:bodyPr/>
          <a:lstStyle/>
          <a:p>
            <a:r>
              <a:rPr lang="tr-TR" dirty="0" err="1"/>
              <a:t>LImIted</a:t>
            </a:r>
            <a:r>
              <a:rPr lang="tr-TR" dirty="0"/>
              <a:t> </a:t>
            </a:r>
            <a:r>
              <a:rPr lang="tr-TR" dirty="0" err="1"/>
              <a:t>traInIng</a:t>
            </a:r>
            <a:r>
              <a:rPr lang="tr-TR" dirty="0"/>
              <a:t> data</a:t>
            </a:r>
          </a:p>
        </p:txBody>
      </p:sp>
      <p:sp>
        <p:nvSpPr>
          <p:cNvPr id="8" name="Metin Yer Tutucusu 7">
            <a:extLst>
              <a:ext uri="{FF2B5EF4-FFF2-40B4-BE49-F238E27FC236}">
                <a16:creationId xmlns:a16="http://schemas.microsoft.com/office/drawing/2014/main" id="{82BB498A-0AB1-7812-FB3F-A21F9FA20B75}"/>
              </a:ext>
            </a:extLst>
          </p:cNvPr>
          <p:cNvSpPr>
            <a:spLocks noGrp="1"/>
          </p:cNvSpPr>
          <p:nvPr>
            <p:ph type="body" sz="quarter" idx="28"/>
          </p:nvPr>
        </p:nvSpPr>
        <p:spPr/>
        <p:txBody>
          <a:bodyPr/>
          <a:lstStyle/>
          <a:p>
            <a:r>
              <a:rPr lang="tr-TR" dirty="0" err="1"/>
              <a:t>BIased</a:t>
            </a:r>
            <a:r>
              <a:rPr lang="tr-TR" dirty="0"/>
              <a:t> </a:t>
            </a:r>
            <a:r>
              <a:rPr lang="tr-TR" dirty="0" err="1"/>
              <a:t>responses</a:t>
            </a:r>
            <a:endParaRPr lang="tr-TR" dirty="0"/>
          </a:p>
        </p:txBody>
      </p:sp>
      <p:sp>
        <p:nvSpPr>
          <p:cNvPr id="9" name="Metin Yer Tutucusu 8">
            <a:extLst>
              <a:ext uri="{FF2B5EF4-FFF2-40B4-BE49-F238E27FC236}">
                <a16:creationId xmlns:a16="http://schemas.microsoft.com/office/drawing/2014/main" id="{7C576A6F-E7E4-3BE0-3D96-6645EF4A680E}"/>
              </a:ext>
            </a:extLst>
          </p:cNvPr>
          <p:cNvSpPr>
            <a:spLocks noGrp="1"/>
          </p:cNvSpPr>
          <p:nvPr>
            <p:ph type="body" sz="quarter" idx="13"/>
          </p:nvPr>
        </p:nvSpPr>
        <p:spPr>
          <a:xfrm>
            <a:off x="1591695" y="4042386"/>
            <a:ext cx="2743200" cy="1826572"/>
          </a:xfrm>
        </p:spPr>
        <p:txBody>
          <a:bodyPr>
            <a:noAutofit/>
          </a:bodyPr>
          <a:lstStyle/>
          <a:p>
            <a:r>
              <a:rPr lang="en-US" sz="1600" dirty="0" err="1"/>
              <a:t>ChatGPT</a:t>
            </a:r>
            <a:r>
              <a:rPr lang="en-US" sz="1600" dirty="0"/>
              <a:t> is a machine learning model and lacks true consciousness and emotional intelligence. It can mimic human responses to a certain extent, but it cannot truly understand human emotions and experiences.</a:t>
            </a:r>
            <a:endParaRPr lang="tr-TR" sz="1600" dirty="0"/>
          </a:p>
        </p:txBody>
      </p:sp>
      <p:sp>
        <p:nvSpPr>
          <p:cNvPr id="10" name="Metin Yer Tutucusu 9">
            <a:extLst>
              <a:ext uri="{FF2B5EF4-FFF2-40B4-BE49-F238E27FC236}">
                <a16:creationId xmlns:a16="http://schemas.microsoft.com/office/drawing/2014/main" id="{A4F97CCB-A84C-AD35-6DE4-CEDF87D81AD2}"/>
              </a:ext>
            </a:extLst>
          </p:cNvPr>
          <p:cNvSpPr>
            <a:spLocks noGrp="1"/>
          </p:cNvSpPr>
          <p:nvPr>
            <p:ph type="body" sz="quarter" idx="29"/>
          </p:nvPr>
        </p:nvSpPr>
        <p:spPr>
          <a:xfrm>
            <a:off x="4820973" y="4042387"/>
            <a:ext cx="2743200" cy="2472713"/>
          </a:xfrm>
        </p:spPr>
        <p:txBody>
          <a:bodyPr>
            <a:normAutofit/>
          </a:bodyPr>
          <a:lstStyle/>
          <a:p>
            <a:r>
              <a:rPr lang="en-US" sz="1600" dirty="0" err="1"/>
              <a:t>ChatGPT</a:t>
            </a:r>
            <a:r>
              <a:rPr lang="en-US" sz="1600" dirty="0"/>
              <a:t> is only as good as the data it was trained on. While GPT-3 has been trained on a vast amount of data, there may be gaps in its knowledge and understanding.</a:t>
            </a:r>
            <a:endParaRPr lang="tr-TR" sz="1600" dirty="0"/>
          </a:p>
        </p:txBody>
      </p:sp>
      <p:sp>
        <p:nvSpPr>
          <p:cNvPr id="11" name="Metin Yer Tutucusu 10">
            <a:extLst>
              <a:ext uri="{FF2B5EF4-FFF2-40B4-BE49-F238E27FC236}">
                <a16:creationId xmlns:a16="http://schemas.microsoft.com/office/drawing/2014/main" id="{F449AB50-5658-0893-5642-287DC75A8678}"/>
              </a:ext>
            </a:extLst>
          </p:cNvPr>
          <p:cNvSpPr>
            <a:spLocks noGrp="1"/>
          </p:cNvSpPr>
          <p:nvPr>
            <p:ph type="body" sz="quarter" idx="30"/>
          </p:nvPr>
        </p:nvSpPr>
        <p:spPr>
          <a:xfrm>
            <a:off x="7964649" y="4042386"/>
            <a:ext cx="2743200" cy="2313964"/>
          </a:xfrm>
        </p:spPr>
        <p:txBody>
          <a:bodyPr>
            <a:normAutofit/>
          </a:bodyPr>
          <a:lstStyle/>
          <a:p>
            <a:r>
              <a:rPr lang="en-US" sz="1600" dirty="0" err="1"/>
              <a:t>ChatGPT</a:t>
            </a:r>
            <a:r>
              <a:rPr lang="en-US" sz="1600" dirty="0"/>
              <a:t> may provide biased responses based on the data it was trained on. </a:t>
            </a:r>
            <a:endParaRPr lang="tr-TR" sz="1600" dirty="0"/>
          </a:p>
        </p:txBody>
      </p:sp>
      <p:sp>
        <p:nvSpPr>
          <p:cNvPr id="12" name="Başlık 11">
            <a:extLst>
              <a:ext uri="{FF2B5EF4-FFF2-40B4-BE49-F238E27FC236}">
                <a16:creationId xmlns:a16="http://schemas.microsoft.com/office/drawing/2014/main" id="{384D0A57-3CAF-1C46-63B9-B88405CAC6A7}"/>
              </a:ext>
            </a:extLst>
          </p:cNvPr>
          <p:cNvSpPr>
            <a:spLocks noGrp="1"/>
          </p:cNvSpPr>
          <p:nvPr>
            <p:ph type="title"/>
          </p:nvPr>
        </p:nvSpPr>
        <p:spPr/>
        <p:txBody>
          <a:bodyPr/>
          <a:lstStyle/>
          <a:p>
            <a:r>
              <a:rPr lang="tr-TR" dirty="0"/>
              <a:t>CHATGPT DISADVANTAGES</a:t>
            </a:r>
          </a:p>
        </p:txBody>
      </p:sp>
      <p:pic>
        <p:nvPicPr>
          <p:cNvPr id="14" name="Grafik 13" descr="Sağ ve Sol Beyin ana hat">
            <a:extLst>
              <a:ext uri="{FF2B5EF4-FFF2-40B4-BE49-F238E27FC236}">
                <a16:creationId xmlns:a16="http://schemas.microsoft.com/office/drawing/2014/main" id="{17D49C5C-7071-64D2-84B7-BDF9377477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4050" y="2045937"/>
            <a:ext cx="914400" cy="914400"/>
          </a:xfrm>
          <a:prstGeom prst="rect">
            <a:avLst/>
          </a:prstGeom>
        </p:spPr>
      </p:pic>
      <p:pic>
        <p:nvPicPr>
          <p:cNvPr id="18" name="Grafik 17" descr="Veri tabanı ana hat">
            <a:extLst>
              <a:ext uri="{FF2B5EF4-FFF2-40B4-BE49-F238E27FC236}">
                <a16:creationId xmlns:a16="http://schemas.microsoft.com/office/drawing/2014/main" id="{91F6B8BA-CB5A-4D6F-8B04-C947C9C914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3328" y="2045937"/>
            <a:ext cx="914400" cy="914400"/>
          </a:xfrm>
          <a:prstGeom prst="rect">
            <a:avLst/>
          </a:prstGeom>
        </p:spPr>
      </p:pic>
      <p:pic>
        <p:nvPicPr>
          <p:cNvPr id="20" name="Grafik 19" descr="Müşteri incelemesi ana hat">
            <a:extLst>
              <a:ext uri="{FF2B5EF4-FFF2-40B4-BE49-F238E27FC236}">
                <a16:creationId xmlns:a16="http://schemas.microsoft.com/office/drawing/2014/main" id="{8C748BEF-5CBA-0B16-C777-7A249F0345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3230" y="2125924"/>
            <a:ext cx="914400" cy="914400"/>
          </a:xfrm>
          <a:prstGeom prst="rect">
            <a:avLst/>
          </a:prstGeom>
        </p:spPr>
      </p:pic>
    </p:spTree>
    <p:extLst>
      <p:ext uri="{BB962C8B-B14F-4D97-AF65-F5344CB8AC3E}">
        <p14:creationId xmlns:p14="http://schemas.microsoft.com/office/powerpoint/2010/main" val="226038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D0CAA0D7-1149-1F68-E3FA-647CFE83E9D4}"/>
              </a:ext>
            </a:extLst>
          </p:cNvPr>
          <p:cNvSpPr>
            <a:spLocks noGrp="1"/>
          </p:cNvSpPr>
          <p:nvPr>
            <p:ph type="sldNum" sz="quarter" idx="12"/>
          </p:nvPr>
        </p:nvSpPr>
        <p:spPr/>
        <p:txBody>
          <a:bodyPr/>
          <a:lstStyle/>
          <a:p>
            <a:pPr rtl="0"/>
            <a:fld id="{A402E4C0-AD5E-4E8C-9F21-7CCE474BDCEB}" type="slidenum">
              <a:rPr lang="tr-TR" noProof="0" smtClean="0"/>
              <a:pPr rtl="0"/>
              <a:t>17</a:t>
            </a:fld>
            <a:endParaRPr lang="tr-TR" noProof="0"/>
          </a:p>
        </p:txBody>
      </p:sp>
      <p:sp>
        <p:nvSpPr>
          <p:cNvPr id="6" name="Metin Yer Tutucusu 5">
            <a:extLst>
              <a:ext uri="{FF2B5EF4-FFF2-40B4-BE49-F238E27FC236}">
                <a16:creationId xmlns:a16="http://schemas.microsoft.com/office/drawing/2014/main" id="{07A3155C-9086-A570-2D0F-F1F58840E8E2}"/>
              </a:ext>
            </a:extLst>
          </p:cNvPr>
          <p:cNvSpPr>
            <a:spLocks noGrp="1"/>
          </p:cNvSpPr>
          <p:nvPr>
            <p:ph type="body" sz="quarter" idx="26"/>
          </p:nvPr>
        </p:nvSpPr>
        <p:spPr/>
        <p:txBody>
          <a:bodyPr>
            <a:normAutofit/>
          </a:bodyPr>
          <a:lstStyle/>
          <a:p>
            <a:r>
              <a:rPr lang="tr-TR" dirty="0" err="1"/>
              <a:t>LImIted</a:t>
            </a:r>
            <a:r>
              <a:rPr lang="tr-TR" dirty="0"/>
              <a:t> </a:t>
            </a:r>
            <a:r>
              <a:rPr lang="tr-TR" dirty="0" err="1"/>
              <a:t>abIlIty</a:t>
            </a:r>
            <a:r>
              <a:rPr lang="tr-TR" dirty="0"/>
              <a:t> </a:t>
            </a:r>
            <a:r>
              <a:rPr lang="tr-TR" dirty="0" err="1"/>
              <a:t>to</a:t>
            </a:r>
            <a:r>
              <a:rPr lang="tr-TR" dirty="0"/>
              <a:t> </a:t>
            </a:r>
            <a:r>
              <a:rPr lang="tr-TR" dirty="0" err="1"/>
              <a:t>reason</a:t>
            </a:r>
            <a:endParaRPr lang="tr-TR" dirty="0"/>
          </a:p>
        </p:txBody>
      </p:sp>
      <p:sp>
        <p:nvSpPr>
          <p:cNvPr id="7" name="Metin Yer Tutucusu 6">
            <a:extLst>
              <a:ext uri="{FF2B5EF4-FFF2-40B4-BE49-F238E27FC236}">
                <a16:creationId xmlns:a16="http://schemas.microsoft.com/office/drawing/2014/main" id="{4CB73228-29A7-3F4F-0C9E-316447D7CA75}"/>
              </a:ext>
            </a:extLst>
          </p:cNvPr>
          <p:cNvSpPr>
            <a:spLocks noGrp="1"/>
          </p:cNvSpPr>
          <p:nvPr>
            <p:ph type="body" sz="quarter" idx="27"/>
          </p:nvPr>
        </p:nvSpPr>
        <p:spPr/>
        <p:txBody>
          <a:bodyPr/>
          <a:lstStyle/>
          <a:p>
            <a:r>
              <a:rPr lang="tr-TR" dirty="0" err="1"/>
              <a:t>Lack</a:t>
            </a:r>
            <a:r>
              <a:rPr lang="tr-TR" dirty="0"/>
              <a:t> of </a:t>
            </a:r>
            <a:r>
              <a:rPr lang="tr-TR" dirty="0" err="1"/>
              <a:t>context</a:t>
            </a:r>
            <a:endParaRPr lang="tr-TR" dirty="0"/>
          </a:p>
        </p:txBody>
      </p:sp>
      <p:sp>
        <p:nvSpPr>
          <p:cNvPr id="8" name="Metin Yer Tutucusu 7">
            <a:extLst>
              <a:ext uri="{FF2B5EF4-FFF2-40B4-BE49-F238E27FC236}">
                <a16:creationId xmlns:a16="http://schemas.microsoft.com/office/drawing/2014/main" id="{82BB498A-0AB1-7812-FB3F-A21F9FA20B75}"/>
              </a:ext>
            </a:extLst>
          </p:cNvPr>
          <p:cNvSpPr>
            <a:spLocks noGrp="1"/>
          </p:cNvSpPr>
          <p:nvPr>
            <p:ph type="body" sz="quarter" idx="28"/>
          </p:nvPr>
        </p:nvSpPr>
        <p:spPr/>
        <p:txBody>
          <a:bodyPr/>
          <a:lstStyle/>
          <a:p>
            <a:r>
              <a:rPr lang="tr-TR" dirty="0" err="1"/>
              <a:t>SecurIty</a:t>
            </a:r>
            <a:r>
              <a:rPr lang="tr-TR" dirty="0"/>
              <a:t> </a:t>
            </a:r>
            <a:r>
              <a:rPr lang="tr-TR" dirty="0" err="1"/>
              <a:t>and</a:t>
            </a:r>
            <a:r>
              <a:rPr lang="tr-TR" dirty="0"/>
              <a:t> </a:t>
            </a:r>
            <a:r>
              <a:rPr lang="tr-TR" dirty="0" err="1"/>
              <a:t>prIvacy</a:t>
            </a:r>
            <a:r>
              <a:rPr lang="tr-TR" dirty="0"/>
              <a:t> </a:t>
            </a:r>
            <a:r>
              <a:rPr lang="tr-TR" dirty="0" err="1"/>
              <a:t>concerns</a:t>
            </a:r>
            <a:endParaRPr lang="tr-TR" dirty="0"/>
          </a:p>
        </p:txBody>
      </p:sp>
      <p:sp>
        <p:nvSpPr>
          <p:cNvPr id="9" name="Metin Yer Tutucusu 8">
            <a:extLst>
              <a:ext uri="{FF2B5EF4-FFF2-40B4-BE49-F238E27FC236}">
                <a16:creationId xmlns:a16="http://schemas.microsoft.com/office/drawing/2014/main" id="{7C576A6F-E7E4-3BE0-3D96-6645EF4A680E}"/>
              </a:ext>
            </a:extLst>
          </p:cNvPr>
          <p:cNvSpPr>
            <a:spLocks noGrp="1"/>
          </p:cNvSpPr>
          <p:nvPr>
            <p:ph type="body" sz="quarter" idx="13"/>
          </p:nvPr>
        </p:nvSpPr>
        <p:spPr>
          <a:xfrm>
            <a:off x="1591695" y="4042386"/>
            <a:ext cx="2743200" cy="1826572"/>
          </a:xfrm>
        </p:spPr>
        <p:txBody>
          <a:bodyPr>
            <a:noAutofit/>
          </a:bodyPr>
          <a:lstStyle/>
          <a:p>
            <a:r>
              <a:rPr lang="en-US" sz="1600" b="0" i="0" dirty="0">
                <a:effectLst/>
                <a:latin typeface="Söhne"/>
              </a:rPr>
              <a:t>While </a:t>
            </a:r>
            <a:r>
              <a:rPr lang="en-US" sz="1600" b="0" i="0" dirty="0" err="1">
                <a:effectLst/>
                <a:latin typeface="Söhne"/>
              </a:rPr>
              <a:t>ChatGPT</a:t>
            </a:r>
            <a:r>
              <a:rPr lang="en-US" sz="1600" b="0" i="0" dirty="0">
                <a:effectLst/>
                <a:latin typeface="Söhne"/>
              </a:rPr>
              <a:t> can generate responses based on the input it receives, it may not be able to reason or understand complex concepts in the same way a human can.</a:t>
            </a:r>
            <a:endParaRPr lang="tr-TR" sz="1600" dirty="0"/>
          </a:p>
        </p:txBody>
      </p:sp>
      <p:sp>
        <p:nvSpPr>
          <p:cNvPr id="10" name="Metin Yer Tutucusu 9">
            <a:extLst>
              <a:ext uri="{FF2B5EF4-FFF2-40B4-BE49-F238E27FC236}">
                <a16:creationId xmlns:a16="http://schemas.microsoft.com/office/drawing/2014/main" id="{A4F97CCB-A84C-AD35-6DE4-CEDF87D81AD2}"/>
              </a:ext>
            </a:extLst>
          </p:cNvPr>
          <p:cNvSpPr>
            <a:spLocks noGrp="1"/>
          </p:cNvSpPr>
          <p:nvPr>
            <p:ph type="body" sz="quarter" idx="29"/>
          </p:nvPr>
        </p:nvSpPr>
        <p:spPr>
          <a:xfrm>
            <a:off x="4820973" y="4042387"/>
            <a:ext cx="2743200" cy="2472713"/>
          </a:xfrm>
        </p:spPr>
        <p:txBody>
          <a:bodyPr>
            <a:normAutofit/>
          </a:bodyPr>
          <a:lstStyle/>
          <a:p>
            <a:r>
              <a:rPr lang="en-US" sz="1600" dirty="0" err="1"/>
              <a:t>ChatGPT</a:t>
            </a:r>
            <a:r>
              <a:rPr lang="en-US" sz="1600" dirty="0"/>
              <a:t> may have difficulty understanding context and may provide inappropriate or irrelevant responses in certain situations.</a:t>
            </a:r>
            <a:endParaRPr lang="tr-TR" sz="1600" dirty="0"/>
          </a:p>
          <a:p>
            <a:endParaRPr lang="tr-TR" sz="1600" dirty="0"/>
          </a:p>
        </p:txBody>
      </p:sp>
      <p:sp>
        <p:nvSpPr>
          <p:cNvPr id="11" name="Metin Yer Tutucusu 10">
            <a:extLst>
              <a:ext uri="{FF2B5EF4-FFF2-40B4-BE49-F238E27FC236}">
                <a16:creationId xmlns:a16="http://schemas.microsoft.com/office/drawing/2014/main" id="{F449AB50-5658-0893-5642-287DC75A8678}"/>
              </a:ext>
            </a:extLst>
          </p:cNvPr>
          <p:cNvSpPr>
            <a:spLocks noGrp="1"/>
          </p:cNvSpPr>
          <p:nvPr>
            <p:ph type="body" sz="quarter" idx="30"/>
          </p:nvPr>
        </p:nvSpPr>
        <p:spPr>
          <a:xfrm>
            <a:off x="7964649" y="4042386"/>
            <a:ext cx="2743200" cy="2313964"/>
          </a:xfrm>
        </p:spPr>
        <p:txBody>
          <a:bodyPr>
            <a:normAutofit/>
          </a:bodyPr>
          <a:lstStyle/>
          <a:p>
            <a:r>
              <a:rPr lang="en-US" sz="1600" dirty="0"/>
              <a:t>Since </a:t>
            </a:r>
            <a:r>
              <a:rPr lang="en-US" sz="1600" dirty="0" err="1"/>
              <a:t>ChatGPT</a:t>
            </a:r>
            <a:r>
              <a:rPr lang="en-US" sz="1600" dirty="0"/>
              <a:t> is an artificial intelligence language model, it may be vulnerable to hacking or malicious use, which could potentially compromise the privacy and security of user information.</a:t>
            </a:r>
            <a:endParaRPr lang="tr-TR" sz="1600" dirty="0"/>
          </a:p>
        </p:txBody>
      </p:sp>
      <p:sp>
        <p:nvSpPr>
          <p:cNvPr id="12" name="Başlık 11">
            <a:extLst>
              <a:ext uri="{FF2B5EF4-FFF2-40B4-BE49-F238E27FC236}">
                <a16:creationId xmlns:a16="http://schemas.microsoft.com/office/drawing/2014/main" id="{384D0A57-3CAF-1C46-63B9-B88405CAC6A7}"/>
              </a:ext>
            </a:extLst>
          </p:cNvPr>
          <p:cNvSpPr>
            <a:spLocks noGrp="1"/>
          </p:cNvSpPr>
          <p:nvPr>
            <p:ph type="title"/>
          </p:nvPr>
        </p:nvSpPr>
        <p:spPr/>
        <p:txBody>
          <a:bodyPr/>
          <a:lstStyle/>
          <a:p>
            <a:r>
              <a:rPr lang="tr-TR" dirty="0"/>
              <a:t>CHATGPT DISADVANTAGES</a:t>
            </a:r>
          </a:p>
        </p:txBody>
      </p:sp>
      <p:pic>
        <p:nvPicPr>
          <p:cNvPr id="3" name="Grafik 2" descr="Akıl Sağlığı ana hat">
            <a:extLst>
              <a:ext uri="{FF2B5EF4-FFF2-40B4-BE49-F238E27FC236}">
                <a16:creationId xmlns:a16="http://schemas.microsoft.com/office/drawing/2014/main" id="{4B42CCF4-C7D6-358C-74B4-5F6C784E8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426" y="2117060"/>
            <a:ext cx="914400" cy="914400"/>
          </a:xfrm>
          <a:prstGeom prst="rect">
            <a:avLst/>
          </a:prstGeom>
        </p:spPr>
      </p:pic>
      <p:pic>
        <p:nvPicPr>
          <p:cNvPr id="13" name="Grafik 12" descr="Yapboz ana hat">
            <a:extLst>
              <a:ext uri="{FF2B5EF4-FFF2-40B4-BE49-F238E27FC236}">
                <a16:creationId xmlns:a16="http://schemas.microsoft.com/office/drawing/2014/main" id="{574B28F0-0197-14C3-4E13-282B285AAE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218" y="2117060"/>
            <a:ext cx="914400" cy="914400"/>
          </a:xfrm>
          <a:prstGeom prst="rect">
            <a:avLst/>
          </a:prstGeom>
        </p:spPr>
      </p:pic>
      <p:pic>
        <p:nvPicPr>
          <p:cNvPr id="16" name="Grafik 15" descr="Kilidi Aç ana hat">
            <a:extLst>
              <a:ext uri="{FF2B5EF4-FFF2-40B4-BE49-F238E27FC236}">
                <a16:creationId xmlns:a16="http://schemas.microsoft.com/office/drawing/2014/main" id="{99070E87-12A5-AFB0-A929-1BE1A2BA21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77004" y="2117060"/>
            <a:ext cx="914400" cy="914400"/>
          </a:xfrm>
          <a:prstGeom prst="rect">
            <a:avLst/>
          </a:prstGeom>
        </p:spPr>
      </p:pic>
    </p:spTree>
    <p:extLst>
      <p:ext uri="{BB962C8B-B14F-4D97-AF65-F5344CB8AC3E}">
        <p14:creationId xmlns:p14="http://schemas.microsoft.com/office/powerpoint/2010/main" val="3108386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Resim Yer Tutucusu 26" descr="Neredeyse birbirine değmek üzere olan bir robot ve insanın işaret parmakları">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Başlık 6">
            <a:extLst>
              <a:ext uri="{FF2B5EF4-FFF2-40B4-BE49-F238E27FC236}">
                <a16:creationId xmlns:a16="http://schemas.microsoft.com/office/drawing/2014/main" id="{7A8DDD42-D29D-4ECB-A465-13EFA049E83C}"/>
              </a:ext>
            </a:extLst>
          </p:cNvPr>
          <p:cNvSpPr>
            <a:spLocks noGrp="1"/>
          </p:cNvSpPr>
          <p:nvPr>
            <p:ph type="title"/>
          </p:nvPr>
        </p:nvSpPr>
        <p:spPr/>
        <p:txBody>
          <a:bodyPr rtlCol="0"/>
          <a:lstStyle/>
          <a:p>
            <a:pPr rtl="0"/>
            <a:r>
              <a:rPr lang="tr-TR" dirty="0"/>
              <a:t>USES OF CHATGPT</a:t>
            </a:r>
          </a:p>
        </p:txBody>
      </p:sp>
    </p:spTree>
    <p:extLst>
      <p:ext uri="{BB962C8B-B14F-4D97-AF65-F5344CB8AC3E}">
        <p14:creationId xmlns:p14="http://schemas.microsoft.com/office/powerpoint/2010/main" val="2093948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8C29A539-B479-7F95-BABE-8AAB3982A98E}"/>
              </a:ext>
            </a:extLst>
          </p:cNvPr>
          <p:cNvSpPr>
            <a:spLocks noGrp="1"/>
          </p:cNvSpPr>
          <p:nvPr>
            <p:ph type="body" sz="quarter" idx="15"/>
          </p:nvPr>
        </p:nvSpPr>
        <p:spPr/>
        <p:txBody>
          <a:bodyPr/>
          <a:lstStyle/>
          <a:p>
            <a:endParaRPr lang="tr-TR" dirty="0"/>
          </a:p>
        </p:txBody>
      </p:sp>
      <p:sp>
        <p:nvSpPr>
          <p:cNvPr id="4" name="Veri Yer Tutucusu 3">
            <a:extLst>
              <a:ext uri="{FF2B5EF4-FFF2-40B4-BE49-F238E27FC236}">
                <a16:creationId xmlns:a16="http://schemas.microsoft.com/office/drawing/2014/main" id="{63231DC1-56FC-7B85-5CA4-16D5D047A373}"/>
              </a:ext>
            </a:extLst>
          </p:cNvPr>
          <p:cNvSpPr>
            <a:spLocks noGrp="1"/>
          </p:cNvSpPr>
          <p:nvPr>
            <p:ph type="dt" sz="half" idx="10"/>
          </p:nvPr>
        </p:nvSpPr>
        <p:spPr/>
        <p:txBody>
          <a:bodyPr/>
          <a:lstStyle/>
          <a:p>
            <a:pPr rtl="0"/>
            <a:r>
              <a:rPr lang="tr-TR" noProof="0"/>
              <a:t>06/08/20XX</a:t>
            </a:r>
          </a:p>
        </p:txBody>
      </p:sp>
      <p:sp>
        <p:nvSpPr>
          <p:cNvPr id="5" name="Alt Bilgi Yer Tutucusu 4">
            <a:extLst>
              <a:ext uri="{FF2B5EF4-FFF2-40B4-BE49-F238E27FC236}">
                <a16:creationId xmlns:a16="http://schemas.microsoft.com/office/drawing/2014/main" id="{5316B2B1-F20D-B7C7-7343-6E5DF3F12EDA}"/>
              </a:ext>
            </a:extLst>
          </p:cNvPr>
          <p:cNvSpPr>
            <a:spLocks noGrp="1"/>
          </p:cNvSpPr>
          <p:nvPr>
            <p:ph type="ftr" sz="quarter" idx="11"/>
          </p:nvPr>
        </p:nvSpPr>
        <p:spPr/>
        <p:txBody>
          <a:bodyPr/>
          <a:lstStyle/>
          <a:p>
            <a:pPr rtl="0"/>
            <a:r>
              <a:rPr lang="tr-TR" noProof="0"/>
              <a:t>SUNUM DESTESİ</a:t>
            </a:r>
          </a:p>
        </p:txBody>
      </p:sp>
      <p:sp>
        <p:nvSpPr>
          <p:cNvPr id="6" name="Slayt Numarası Yer Tutucusu 5">
            <a:extLst>
              <a:ext uri="{FF2B5EF4-FFF2-40B4-BE49-F238E27FC236}">
                <a16:creationId xmlns:a16="http://schemas.microsoft.com/office/drawing/2014/main" id="{0EEDDFDB-B7BE-5D5C-F1B7-A49EACA9A565}"/>
              </a:ext>
            </a:extLst>
          </p:cNvPr>
          <p:cNvSpPr>
            <a:spLocks noGrp="1"/>
          </p:cNvSpPr>
          <p:nvPr>
            <p:ph type="sldNum" sz="quarter" idx="12"/>
          </p:nvPr>
        </p:nvSpPr>
        <p:spPr/>
        <p:txBody>
          <a:bodyPr/>
          <a:lstStyle/>
          <a:p>
            <a:pPr rtl="0"/>
            <a:fld id="{A402E4C0-AD5E-4E8C-9F21-7CCE474BDCEB}" type="slidenum">
              <a:rPr lang="tr-TR" noProof="0" smtClean="0"/>
              <a:pPr rtl="0"/>
              <a:t>19</a:t>
            </a:fld>
            <a:endParaRPr lang="tr-TR" noProof="0"/>
          </a:p>
        </p:txBody>
      </p:sp>
      <p:sp>
        <p:nvSpPr>
          <p:cNvPr id="7" name="Başlık 6">
            <a:extLst>
              <a:ext uri="{FF2B5EF4-FFF2-40B4-BE49-F238E27FC236}">
                <a16:creationId xmlns:a16="http://schemas.microsoft.com/office/drawing/2014/main" id="{8CE74012-1636-9FE9-77AB-CAE6DF233E38}"/>
              </a:ext>
            </a:extLst>
          </p:cNvPr>
          <p:cNvSpPr>
            <a:spLocks noGrp="1"/>
          </p:cNvSpPr>
          <p:nvPr>
            <p:ph type="title"/>
          </p:nvPr>
        </p:nvSpPr>
        <p:spPr/>
        <p:txBody>
          <a:bodyPr/>
          <a:lstStyle/>
          <a:p>
            <a:endParaRPr lang="tr-TR"/>
          </a:p>
        </p:txBody>
      </p:sp>
      <p:sp>
        <p:nvSpPr>
          <p:cNvPr id="31" name="Resim Yer Tutucusu 30">
            <a:extLst>
              <a:ext uri="{FF2B5EF4-FFF2-40B4-BE49-F238E27FC236}">
                <a16:creationId xmlns:a16="http://schemas.microsoft.com/office/drawing/2014/main" id="{8D79B986-DD72-6242-F1E0-FB2600B98CDA}"/>
              </a:ext>
            </a:extLst>
          </p:cNvPr>
          <p:cNvSpPr>
            <a:spLocks noGrp="1"/>
          </p:cNvSpPr>
          <p:nvPr>
            <p:ph type="pic" sz="quarter" idx="13"/>
          </p:nvPr>
        </p:nvSpPr>
        <p:spPr/>
      </p:sp>
      <p:pic>
        <p:nvPicPr>
          <p:cNvPr id="33" name="Resim 32">
            <a:extLst>
              <a:ext uri="{FF2B5EF4-FFF2-40B4-BE49-F238E27FC236}">
                <a16:creationId xmlns:a16="http://schemas.microsoft.com/office/drawing/2014/main" id="{CFDF973E-C362-7FB5-FB5A-19C19FAD453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03825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Resim Yer Tutucusu 76" descr="Mor gözlüklü bir kadın veri gösteriyor">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Başlık 21">
            <a:extLst>
              <a:ext uri="{FF2B5EF4-FFF2-40B4-BE49-F238E27FC236}">
                <a16:creationId xmlns:a16="http://schemas.microsoft.com/office/drawing/2014/main" id="{115C523A-AC40-4CBA-9DF4-B287ED32185D}"/>
              </a:ext>
            </a:extLst>
          </p:cNvPr>
          <p:cNvSpPr>
            <a:spLocks noGrp="1"/>
          </p:cNvSpPr>
          <p:nvPr>
            <p:ph type="title"/>
          </p:nvPr>
        </p:nvSpPr>
        <p:spPr>
          <a:xfrm>
            <a:off x="5952565" y="1663435"/>
            <a:ext cx="6239433" cy="2003898"/>
          </a:xfrm>
        </p:spPr>
        <p:txBody>
          <a:bodyPr rtlCol="0"/>
          <a:lstStyle/>
          <a:p>
            <a:pPr rtl="0"/>
            <a:r>
              <a:rPr lang="tr-TR" sz="6000" dirty="0" err="1"/>
              <a:t>ChatGPT</a:t>
            </a:r>
            <a:endParaRPr lang="tr-TR" sz="6000" dirty="0"/>
          </a:p>
        </p:txBody>
      </p:sp>
      <p:sp>
        <p:nvSpPr>
          <p:cNvPr id="17" name="Metin Yer Tutucusu 16">
            <a:extLst>
              <a:ext uri="{FF2B5EF4-FFF2-40B4-BE49-F238E27FC236}">
                <a16:creationId xmlns:a16="http://schemas.microsoft.com/office/drawing/2014/main" id="{75B1C734-42CB-4311-8905-2F41D09107C7}"/>
              </a:ext>
            </a:extLst>
          </p:cNvPr>
          <p:cNvSpPr>
            <a:spLocks noGrp="1"/>
          </p:cNvSpPr>
          <p:nvPr>
            <p:ph type="body" sz="quarter" idx="15"/>
          </p:nvPr>
        </p:nvSpPr>
        <p:spPr>
          <a:xfrm>
            <a:off x="5952565" y="2878246"/>
            <a:ext cx="5433545" cy="550754"/>
          </a:xfrm>
        </p:spPr>
        <p:txBody>
          <a:bodyPr rtlCol="0">
            <a:noAutofit/>
          </a:bodyPr>
          <a:lstStyle/>
          <a:p>
            <a:pPr rtl="0"/>
            <a:r>
              <a:rPr lang="tr-TR" sz="3000" dirty="0"/>
              <a:t>Beril Dindar</a:t>
            </a:r>
            <a:br>
              <a:rPr lang="tr-TR" sz="3000" dirty="0"/>
            </a:br>
            <a:r>
              <a:rPr lang="tr-TR" sz="3000" dirty="0"/>
              <a:t>Cloud Solutions Consultant</a:t>
            </a:r>
          </a:p>
        </p:txBody>
      </p:sp>
    </p:spTree>
    <p:extLst>
      <p:ext uri="{BB962C8B-B14F-4D97-AF65-F5344CB8AC3E}">
        <p14:creationId xmlns:p14="http://schemas.microsoft.com/office/powerpoint/2010/main" val="188383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C2C5DA62-6BD5-56CD-8AA6-08EB706E5562}"/>
              </a:ext>
            </a:extLst>
          </p:cNvPr>
          <p:cNvSpPr>
            <a:spLocks noGrp="1"/>
          </p:cNvSpPr>
          <p:nvPr>
            <p:ph type="body" sz="quarter" idx="15"/>
          </p:nvPr>
        </p:nvSpPr>
        <p:spPr/>
        <p:txBody>
          <a:bodyPr/>
          <a:lstStyle/>
          <a:p>
            <a:endParaRPr lang="tr-TR" dirty="0"/>
          </a:p>
        </p:txBody>
      </p:sp>
      <p:sp>
        <p:nvSpPr>
          <p:cNvPr id="4" name="Veri Yer Tutucusu 3">
            <a:extLst>
              <a:ext uri="{FF2B5EF4-FFF2-40B4-BE49-F238E27FC236}">
                <a16:creationId xmlns:a16="http://schemas.microsoft.com/office/drawing/2014/main" id="{7B0FDBB7-31CA-B934-B361-3FAA208FB1DB}"/>
              </a:ext>
            </a:extLst>
          </p:cNvPr>
          <p:cNvSpPr>
            <a:spLocks noGrp="1"/>
          </p:cNvSpPr>
          <p:nvPr>
            <p:ph type="dt" sz="half" idx="10"/>
          </p:nvPr>
        </p:nvSpPr>
        <p:spPr/>
        <p:txBody>
          <a:bodyPr/>
          <a:lstStyle/>
          <a:p>
            <a:pPr rtl="0"/>
            <a:r>
              <a:rPr lang="tr-TR" noProof="0"/>
              <a:t>06/08/20XX</a:t>
            </a:r>
          </a:p>
        </p:txBody>
      </p:sp>
      <p:sp>
        <p:nvSpPr>
          <p:cNvPr id="5" name="Alt Bilgi Yer Tutucusu 4">
            <a:extLst>
              <a:ext uri="{FF2B5EF4-FFF2-40B4-BE49-F238E27FC236}">
                <a16:creationId xmlns:a16="http://schemas.microsoft.com/office/drawing/2014/main" id="{8DEB0E97-8719-3F8F-0EE0-62AEB6242AFA}"/>
              </a:ext>
            </a:extLst>
          </p:cNvPr>
          <p:cNvSpPr>
            <a:spLocks noGrp="1"/>
          </p:cNvSpPr>
          <p:nvPr>
            <p:ph type="ftr" sz="quarter" idx="11"/>
          </p:nvPr>
        </p:nvSpPr>
        <p:spPr/>
        <p:txBody>
          <a:bodyPr/>
          <a:lstStyle/>
          <a:p>
            <a:pPr rtl="0"/>
            <a:r>
              <a:rPr lang="tr-TR" noProof="0"/>
              <a:t>SUNUM DESTESİ</a:t>
            </a:r>
          </a:p>
        </p:txBody>
      </p:sp>
      <p:sp>
        <p:nvSpPr>
          <p:cNvPr id="6" name="Slayt Numarası Yer Tutucusu 5">
            <a:extLst>
              <a:ext uri="{FF2B5EF4-FFF2-40B4-BE49-F238E27FC236}">
                <a16:creationId xmlns:a16="http://schemas.microsoft.com/office/drawing/2014/main" id="{8FE42C7E-68A6-06EB-63DD-16A9E5D9F076}"/>
              </a:ext>
            </a:extLst>
          </p:cNvPr>
          <p:cNvSpPr>
            <a:spLocks noGrp="1"/>
          </p:cNvSpPr>
          <p:nvPr>
            <p:ph type="sldNum" sz="quarter" idx="12"/>
          </p:nvPr>
        </p:nvSpPr>
        <p:spPr/>
        <p:txBody>
          <a:bodyPr/>
          <a:lstStyle/>
          <a:p>
            <a:pPr rtl="0"/>
            <a:fld id="{A402E4C0-AD5E-4E8C-9F21-7CCE474BDCEB}" type="slidenum">
              <a:rPr lang="tr-TR" noProof="0" smtClean="0"/>
              <a:pPr rtl="0"/>
              <a:t>20</a:t>
            </a:fld>
            <a:endParaRPr lang="tr-TR" noProof="0"/>
          </a:p>
        </p:txBody>
      </p:sp>
      <p:sp>
        <p:nvSpPr>
          <p:cNvPr id="7" name="Başlık 6">
            <a:extLst>
              <a:ext uri="{FF2B5EF4-FFF2-40B4-BE49-F238E27FC236}">
                <a16:creationId xmlns:a16="http://schemas.microsoft.com/office/drawing/2014/main" id="{17D01AEE-3452-757F-CF83-AA5F1F463E8A}"/>
              </a:ext>
            </a:extLst>
          </p:cNvPr>
          <p:cNvSpPr>
            <a:spLocks noGrp="1"/>
          </p:cNvSpPr>
          <p:nvPr>
            <p:ph type="title"/>
          </p:nvPr>
        </p:nvSpPr>
        <p:spPr/>
        <p:txBody>
          <a:bodyPr/>
          <a:lstStyle/>
          <a:p>
            <a:endParaRPr lang="tr-TR"/>
          </a:p>
        </p:txBody>
      </p:sp>
      <p:sp>
        <p:nvSpPr>
          <p:cNvPr id="11" name="Resim Yer Tutucusu 10">
            <a:extLst>
              <a:ext uri="{FF2B5EF4-FFF2-40B4-BE49-F238E27FC236}">
                <a16:creationId xmlns:a16="http://schemas.microsoft.com/office/drawing/2014/main" id="{C4BFF712-85B3-01E5-6C57-007F0E786845}"/>
              </a:ext>
            </a:extLst>
          </p:cNvPr>
          <p:cNvSpPr>
            <a:spLocks noGrp="1"/>
          </p:cNvSpPr>
          <p:nvPr>
            <p:ph type="pic" sz="quarter" idx="13"/>
          </p:nvPr>
        </p:nvSpPr>
        <p:spPr/>
      </p:sp>
      <p:pic>
        <p:nvPicPr>
          <p:cNvPr id="13" name="Resim 12">
            <a:extLst>
              <a:ext uri="{FF2B5EF4-FFF2-40B4-BE49-F238E27FC236}">
                <a16:creationId xmlns:a16="http://schemas.microsoft.com/office/drawing/2014/main" id="{2249C187-1DB4-E69B-9157-7670B68B9D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81382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BC4D5BFA-AD3D-7C98-5A26-FD499271F26D}"/>
              </a:ext>
            </a:extLst>
          </p:cNvPr>
          <p:cNvSpPr>
            <a:spLocks noGrp="1"/>
          </p:cNvSpPr>
          <p:nvPr>
            <p:ph type="body" sz="quarter" idx="15"/>
          </p:nvPr>
        </p:nvSpPr>
        <p:spPr/>
        <p:txBody>
          <a:bodyPr/>
          <a:lstStyle/>
          <a:p>
            <a:endParaRPr lang="tr-TR"/>
          </a:p>
        </p:txBody>
      </p:sp>
      <p:sp>
        <p:nvSpPr>
          <p:cNvPr id="6" name="Slayt Numarası Yer Tutucusu 5">
            <a:extLst>
              <a:ext uri="{FF2B5EF4-FFF2-40B4-BE49-F238E27FC236}">
                <a16:creationId xmlns:a16="http://schemas.microsoft.com/office/drawing/2014/main" id="{5BB6C2B7-2C85-4DEA-F6B1-3214BF96E345}"/>
              </a:ext>
            </a:extLst>
          </p:cNvPr>
          <p:cNvSpPr>
            <a:spLocks noGrp="1"/>
          </p:cNvSpPr>
          <p:nvPr>
            <p:ph type="sldNum" sz="quarter" idx="12"/>
          </p:nvPr>
        </p:nvSpPr>
        <p:spPr/>
        <p:txBody>
          <a:bodyPr/>
          <a:lstStyle/>
          <a:p>
            <a:pPr rtl="0"/>
            <a:fld id="{A402E4C0-AD5E-4E8C-9F21-7CCE474BDCEB}" type="slidenum">
              <a:rPr lang="tr-TR" noProof="0" smtClean="0"/>
              <a:pPr rtl="0"/>
              <a:t>21</a:t>
            </a:fld>
            <a:endParaRPr lang="tr-TR" noProof="0"/>
          </a:p>
        </p:txBody>
      </p:sp>
      <p:sp>
        <p:nvSpPr>
          <p:cNvPr id="7" name="Başlık 6">
            <a:extLst>
              <a:ext uri="{FF2B5EF4-FFF2-40B4-BE49-F238E27FC236}">
                <a16:creationId xmlns:a16="http://schemas.microsoft.com/office/drawing/2014/main" id="{B882A5DE-81F8-5653-1F04-E8733D0A3EEC}"/>
              </a:ext>
            </a:extLst>
          </p:cNvPr>
          <p:cNvSpPr>
            <a:spLocks noGrp="1"/>
          </p:cNvSpPr>
          <p:nvPr>
            <p:ph type="title"/>
          </p:nvPr>
        </p:nvSpPr>
        <p:spPr/>
        <p:txBody>
          <a:bodyPr/>
          <a:lstStyle/>
          <a:p>
            <a:endParaRPr lang="tr-TR"/>
          </a:p>
        </p:txBody>
      </p:sp>
      <p:pic>
        <p:nvPicPr>
          <p:cNvPr id="9" name="Resim 8" descr="metin, monitör, ekran görüntüsü, siyah içeren bir resim&#10;&#10;Açıklama otomatik olarak oluşturuldu">
            <a:extLst>
              <a:ext uri="{FF2B5EF4-FFF2-40B4-BE49-F238E27FC236}">
                <a16:creationId xmlns:a16="http://schemas.microsoft.com/office/drawing/2014/main" id="{CD804D71-8E80-E846-4120-0CCE253FF1EA}"/>
              </a:ext>
            </a:extLst>
          </p:cNvPr>
          <p:cNvPicPr>
            <a:picLocks noChangeAspect="1"/>
          </p:cNvPicPr>
          <p:nvPr/>
        </p:nvPicPr>
        <p:blipFill>
          <a:blip r:embed="rId2"/>
          <a:stretch>
            <a:fillRect/>
          </a:stretch>
        </p:blipFill>
        <p:spPr>
          <a:xfrm>
            <a:off x="629870" y="374650"/>
            <a:ext cx="10949834" cy="5981700"/>
          </a:xfrm>
          <a:prstGeom prst="rect">
            <a:avLst/>
          </a:prstGeom>
        </p:spPr>
      </p:pic>
    </p:spTree>
    <p:extLst>
      <p:ext uri="{BB962C8B-B14F-4D97-AF65-F5344CB8AC3E}">
        <p14:creationId xmlns:p14="http://schemas.microsoft.com/office/powerpoint/2010/main" val="409335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CF1F531F-7BC5-594B-0C38-4BADAC1A3F95}"/>
              </a:ext>
            </a:extLst>
          </p:cNvPr>
          <p:cNvSpPr>
            <a:spLocks noGrp="1"/>
          </p:cNvSpPr>
          <p:nvPr>
            <p:ph type="body" sz="quarter" idx="15"/>
          </p:nvPr>
        </p:nvSpPr>
        <p:spPr/>
        <p:txBody>
          <a:bodyPr/>
          <a:lstStyle/>
          <a:p>
            <a:endParaRPr lang="tr-TR"/>
          </a:p>
        </p:txBody>
      </p:sp>
      <p:sp>
        <p:nvSpPr>
          <p:cNvPr id="6" name="Slayt Numarası Yer Tutucusu 5">
            <a:extLst>
              <a:ext uri="{FF2B5EF4-FFF2-40B4-BE49-F238E27FC236}">
                <a16:creationId xmlns:a16="http://schemas.microsoft.com/office/drawing/2014/main" id="{0A7E5EFE-A9BC-E76E-D644-F979132E62D3}"/>
              </a:ext>
            </a:extLst>
          </p:cNvPr>
          <p:cNvSpPr>
            <a:spLocks noGrp="1"/>
          </p:cNvSpPr>
          <p:nvPr>
            <p:ph type="sldNum" sz="quarter" idx="12"/>
          </p:nvPr>
        </p:nvSpPr>
        <p:spPr/>
        <p:txBody>
          <a:bodyPr/>
          <a:lstStyle/>
          <a:p>
            <a:pPr rtl="0"/>
            <a:fld id="{A402E4C0-AD5E-4E8C-9F21-7CCE474BDCEB}" type="slidenum">
              <a:rPr lang="tr-TR" noProof="0" smtClean="0"/>
              <a:pPr rtl="0"/>
              <a:t>22</a:t>
            </a:fld>
            <a:endParaRPr lang="tr-TR" noProof="0"/>
          </a:p>
        </p:txBody>
      </p:sp>
      <p:sp>
        <p:nvSpPr>
          <p:cNvPr id="7" name="Başlık 6">
            <a:extLst>
              <a:ext uri="{FF2B5EF4-FFF2-40B4-BE49-F238E27FC236}">
                <a16:creationId xmlns:a16="http://schemas.microsoft.com/office/drawing/2014/main" id="{B7FB3E97-3285-3DAC-9A98-0C1B722EA4C2}"/>
              </a:ext>
            </a:extLst>
          </p:cNvPr>
          <p:cNvSpPr>
            <a:spLocks noGrp="1"/>
          </p:cNvSpPr>
          <p:nvPr>
            <p:ph type="title"/>
          </p:nvPr>
        </p:nvSpPr>
        <p:spPr/>
        <p:txBody>
          <a:bodyPr/>
          <a:lstStyle/>
          <a:p>
            <a:endParaRPr lang="tr-TR"/>
          </a:p>
        </p:txBody>
      </p:sp>
      <p:pic>
        <p:nvPicPr>
          <p:cNvPr id="11" name="Resim 10" descr="metin, monitör, iç mekan, elektronik donanım içeren bir resim&#10;&#10;Açıklama otomatik olarak oluşturuldu">
            <a:extLst>
              <a:ext uri="{FF2B5EF4-FFF2-40B4-BE49-F238E27FC236}">
                <a16:creationId xmlns:a16="http://schemas.microsoft.com/office/drawing/2014/main" id="{132B5462-99CE-1FC3-28AC-766357C932D8}"/>
              </a:ext>
            </a:extLst>
          </p:cNvPr>
          <p:cNvPicPr>
            <a:picLocks noChangeAspect="1"/>
          </p:cNvPicPr>
          <p:nvPr/>
        </p:nvPicPr>
        <p:blipFill>
          <a:blip r:embed="rId2"/>
          <a:stretch>
            <a:fillRect/>
          </a:stretch>
        </p:blipFill>
        <p:spPr>
          <a:xfrm>
            <a:off x="918210" y="300123"/>
            <a:ext cx="10771883" cy="6056227"/>
          </a:xfrm>
          <a:prstGeom prst="rect">
            <a:avLst/>
          </a:prstGeom>
        </p:spPr>
      </p:pic>
    </p:spTree>
    <p:extLst>
      <p:ext uri="{BB962C8B-B14F-4D97-AF65-F5344CB8AC3E}">
        <p14:creationId xmlns:p14="http://schemas.microsoft.com/office/powerpoint/2010/main" val="64812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BEF87C18-C4AC-3CF7-06B3-A1F2275976EF}"/>
              </a:ext>
            </a:extLst>
          </p:cNvPr>
          <p:cNvSpPr>
            <a:spLocks noGrp="1"/>
          </p:cNvSpPr>
          <p:nvPr>
            <p:ph type="body" sz="quarter" idx="15"/>
          </p:nvPr>
        </p:nvSpPr>
        <p:spPr/>
        <p:txBody>
          <a:bodyPr/>
          <a:lstStyle/>
          <a:p>
            <a:endParaRPr lang="tr-TR"/>
          </a:p>
        </p:txBody>
      </p:sp>
      <p:sp>
        <p:nvSpPr>
          <p:cNvPr id="6" name="Slayt Numarası Yer Tutucusu 5">
            <a:extLst>
              <a:ext uri="{FF2B5EF4-FFF2-40B4-BE49-F238E27FC236}">
                <a16:creationId xmlns:a16="http://schemas.microsoft.com/office/drawing/2014/main" id="{E6A820BE-4A9E-906F-EA42-AF6A55A8F783}"/>
              </a:ext>
            </a:extLst>
          </p:cNvPr>
          <p:cNvSpPr>
            <a:spLocks noGrp="1"/>
          </p:cNvSpPr>
          <p:nvPr>
            <p:ph type="sldNum" sz="quarter" idx="12"/>
          </p:nvPr>
        </p:nvSpPr>
        <p:spPr/>
        <p:txBody>
          <a:bodyPr/>
          <a:lstStyle/>
          <a:p>
            <a:pPr rtl="0"/>
            <a:fld id="{A402E4C0-AD5E-4E8C-9F21-7CCE474BDCEB}" type="slidenum">
              <a:rPr lang="tr-TR" noProof="0" smtClean="0"/>
              <a:pPr rtl="0"/>
              <a:t>23</a:t>
            </a:fld>
            <a:endParaRPr lang="tr-TR" noProof="0"/>
          </a:p>
        </p:txBody>
      </p:sp>
      <p:sp>
        <p:nvSpPr>
          <p:cNvPr id="7" name="Başlık 6">
            <a:extLst>
              <a:ext uri="{FF2B5EF4-FFF2-40B4-BE49-F238E27FC236}">
                <a16:creationId xmlns:a16="http://schemas.microsoft.com/office/drawing/2014/main" id="{A6DE6A6D-823C-71CA-6092-27CD9384EF45}"/>
              </a:ext>
            </a:extLst>
          </p:cNvPr>
          <p:cNvSpPr>
            <a:spLocks noGrp="1"/>
          </p:cNvSpPr>
          <p:nvPr>
            <p:ph type="title"/>
          </p:nvPr>
        </p:nvSpPr>
        <p:spPr/>
        <p:txBody>
          <a:bodyPr/>
          <a:lstStyle/>
          <a:p>
            <a:endParaRPr lang="tr-TR"/>
          </a:p>
        </p:txBody>
      </p:sp>
      <p:pic>
        <p:nvPicPr>
          <p:cNvPr id="11" name="Resim 10" descr="metin, elektronik donanım, ekran görüntüsü, bilgisayar içeren bir resim&#10;&#10;Açıklama otomatik olarak oluşturuldu">
            <a:extLst>
              <a:ext uri="{FF2B5EF4-FFF2-40B4-BE49-F238E27FC236}">
                <a16:creationId xmlns:a16="http://schemas.microsoft.com/office/drawing/2014/main" id="{84859210-31A7-8D15-4996-3D3948F2929E}"/>
              </a:ext>
            </a:extLst>
          </p:cNvPr>
          <p:cNvPicPr>
            <a:picLocks noChangeAspect="1"/>
          </p:cNvPicPr>
          <p:nvPr/>
        </p:nvPicPr>
        <p:blipFill>
          <a:blip r:embed="rId2"/>
          <a:stretch>
            <a:fillRect/>
          </a:stretch>
        </p:blipFill>
        <p:spPr>
          <a:xfrm>
            <a:off x="756798" y="687197"/>
            <a:ext cx="10822906" cy="5483605"/>
          </a:xfrm>
          <a:prstGeom prst="rect">
            <a:avLst/>
          </a:prstGeom>
        </p:spPr>
      </p:pic>
    </p:spTree>
    <p:extLst>
      <p:ext uri="{BB962C8B-B14F-4D97-AF65-F5344CB8AC3E}">
        <p14:creationId xmlns:p14="http://schemas.microsoft.com/office/powerpoint/2010/main" val="2894049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A5C21553-160A-C271-1E9B-710BF230DAFF}"/>
              </a:ext>
            </a:extLst>
          </p:cNvPr>
          <p:cNvSpPr>
            <a:spLocks noGrp="1"/>
          </p:cNvSpPr>
          <p:nvPr>
            <p:ph type="body" sz="quarter" idx="15"/>
          </p:nvPr>
        </p:nvSpPr>
        <p:spPr/>
        <p:txBody>
          <a:bodyPr/>
          <a:lstStyle/>
          <a:p>
            <a:endParaRPr lang="tr-TR"/>
          </a:p>
        </p:txBody>
      </p:sp>
      <p:sp>
        <p:nvSpPr>
          <p:cNvPr id="6" name="Slayt Numarası Yer Tutucusu 5">
            <a:extLst>
              <a:ext uri="{FF2B5EF4-FFF2-40B4-BE49-F238E27FC236}">
                <a16:creationId xmlns:a16="http://schemas.microsoft.com/office/drawing/2014/main" id="{6FC546E2-02CB-CDA3-2BF1-A1E58AC34DC2}"/>
              </a:ext>
            </a:extLst>
          </p:cNvPr>
          <p:cNvSpPr>
            <a:spLocks noGrp="1"/>
          </p:cNvSpPr>
          <p:nvPr>
            <p:ph type="sldNum" sz="quarter" idx="12"/>
          </p:nvPr>
        </p:nvSpPr>
        <p:spPr/>
        <p:txBody>
          <a:bodyPr/>
          <a:lstStyle/>
          <a:p>
            <a:pPr rtl="0"/>
            <a:fld id="{A402E4C0-AD5E-4E8C-9F21-7CCE474BDCEB}" type="slidenum">
              <a:rPr lang="tr-TR" noProof="0" smtClean="0"/>
              <a:pPr rtl="0"/>
              <a:t>24</a:t>
            </a:fld>
            <a:endParaRPr lang="tr-TR" noProof="0"/>
          </a:p>
        </p:txBody>
      </p:sp>
      <p:sp>
        <p:nvSpPr>
          <p:cNvPr id="7" name="Başlık 6">
            <a:extLst>
              <a:ext uri="{FF2B5EF4-FFF2-40B4-BE49-F238E27FC236}">
                <a16:creationId xmlns:a16="http://schemas.microsoft.com/office/drawing/2014/main" id="{7A07FB5D-8F2D-F35A-576E-298DE5D205A3}"/>
              </a:ext>
            </a:extLst>
          </p:cNvPr>
          <p:cNvSpPr>
            <a:spLocks noGrp="1"/>
          </p:cNvSpPr>
          <p:nvPr>
            <p:ph type="title"/>
          </p:nvPr>
        </p:nvSpPr>
        <p:spPr/>
        <p:txBody>
          <a:bodyPr/>
          <a:lstStyle/>
          <a:p>
            <a:endParaRPr lang="tr-TR"/>
          </a:p>
        </p:txBody>
      </p:sp>
      <p:pic>
        <p:nvPicPr>
          <p:cNvPr id="11" name="Resim 10" descr="metin, elektronik donanım içeren bir resim&#10;&#10;Açıklama otomatik olarak oluşturuldu">
            <a:extLst>
              <a:ext uri="{FF2B5EF4-FFF2-40B4-BE49-F238E27FC236}">
                <a16:creationId xmlns:a16="http://schemas.microsoft.com/office/drawing/2014/main" id="{457BFDCC-7ABE-E349-B09E-B7293A12E857}"/>
              </a:ext>
            </a:extLst>
          </p:cNvPr>
          <p:cNvPicPr>
            <a:picLocks noChangeAspect="1"/>
          </p:cNvPicPr>
          <p:nvPr/>
        </p:nvPicPr>
        <p:blipFill>
          <a:blip r:embed="rId2"/>
          <a:stretch>
            <a:fillRect/>
          </a:stretch>
        </p:blipFill>
        <p:spPr>
          <a:xfrm>
            <a:off x="0" y="463378"/>
            <a:ext cx="12192000" cy="5931243"/>
          </a:xfrm>
          <a:prstGeom prst="rect">
            <a:avLst/>
          </a:prstGeom>
        </p:spPr>
      </p:pic>
    </p:spTree>
    <p:extLst>
      <p:ext uri="{BB962C8B-B14F-4D97-AF65-F5344CB8AC3E}">
        <p14:creationId xmlns:p14="http://schemas.microsoft.com/office/powerpoint/2010/main" val="256420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6627719B-6A42-257B-4CAA-A1C78D2ECB75}"/>
              </a:ext>
            </a:extLst>
          </p:cNvPr>
          <p:cNvSpPr>
            <a:spLocks noGrp="1"/>
          </p:cNvSpPr>
          <p:nvPr>
            <p:ph type="sldNum" sz="quarter" idx="12"/>
          </p:nvPr>
        </p:nvSpPr>
        <p:spPr/>
        <p:txBody>
          <a:bodyPr/>
          <a:lstStyle/>
          <a:p>
            <a:pPr rtl="0"/>
            <a:fld id="{A402E4C0-AD5E-4E8C-9F21-7CCE474BDCEB}" type="slidenum">
              <a:rPr lang="tr-TR" noProof="0" smtClean="0"/>
              <a:pPr rtl="0"/>
              <a:t>25</a:t>
            </a:fld>
            <a:endParaRPr lang="tr-TR" noProof="0"/>
          </a:p>
        </p:txBody>
      </p:sp>
      <p:pic>
        <p:nvPicPr>
          <p:cNvPr id="11" name="Resim 10" descr="metin içeren bir resim&#10;&#10;Açıklama otomatik olarak oluşturuldu">
            <a:extLst>
              <a:ext uri="{FF2B5EF4-FFF2-40B4-BE49-F238E27FC236}">
                <a16:creationId xmlns:a16="http://schemas.microsoft.com/office/drawing/2014/main" id="{29AF3626-AB79-47D0-B079-F9380B753CAE}"/>
              </a:ext>
            </a:extLst>
          </p:cNvPr>
          <p:cNvPicPr>
            <a:picLocks noChangeAspect="1"/>
          </p:cNvPicPr>
          <p:nvPr/>
        </p:nvPicPr>
        <p:blipFill>
          <a:blip r:embed="rId2"/>
          <a:stretch>
            <a:fillRect/>
          </a:stretch>
        </p:blipFill>
        <p:spPr>
          <a:xfrm>
            <a:off x="2909887" y="0"/>
            <a:ext cx="6372225" cy="6858000"/>
          </a:xfrm>
          <a:prstGeom prst="rect">
            <a:avLst/>
          </a:prstGeom>
        </p:spPr>
      </p:pic>
    </p:spTree>
    <p:extLst>
      <p:ext uri="{BB962C8B-B14F-4D97-AF65-F5344CB8AC3E}">
        <p14:creationId xmlns:p14="http://schemas.microsoft.com/office/powerpoint/2010/main" val="3878030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B0B13180-C433-036C-DB42-183DDAAFF4BF}"/>
              </a:ext>
            </a:extLst>
          </p:cNvPr>
          <p:cNvSpPr>
            <a:spLocks noGrp="1"/>
          </p:cNvSpPr>
          <p:nvPr>
            <p:ph type="sldNum" sz="quarter" idx="12"/>
          </p:nvPr>
        </p:nvSpPr>
        <p:spPr/>
        <p:txBody>
          <a:bodyPr/>
          <a:lstStyle/>
          <a:p>
            <a:pPr rtl="0"/>
            <a:fld id="{A402E4C0-AD5E-4E8C-9F21-7CCE474BDCEB}" type="slidenum">
              <a:rPr lang="tr-TR" noProof="0" smtClean="0"/>
              <a:pPr rtl="0"/>
              <a:t>26</a:t>
            </a:fld>
            <a:endParaRPr lang="tr-TR" noProof="0"/>
          </a:p>
        </p:txBody>
      </p:sp>
      <p:pic>
        <p:nvPicPr>
          <p:cNvPr id="11" name="Resim 10" descr="metin içeren bir resim&#10;&#10;Açıklama otomatik olarak oluşturuldu">
            <a:extLst>
              <a:ext uri="{FF2B5EF4-FFF2-40B4-BE49-F238E27FC236}">
                <a16:creationId xmlns:a16="http://schemas.microsoft.com/office/drawing/2014/main" id="{AABC302D-F2A3-C107-0DEC-B32D338FE162}"/>
              </a:ext>
            </a:extLst>
          </p:cNvPr>
          <p:cNvPicPr>
            <a:picLocks noChangeAspect="1"/>
          </p:cNvPicPr>
          <p:nvPr/>
        </p:nvPicPr>
        <p:blipFill>
          <a:blip r:embed="rId2"/>
          <a:stretch>
            <a:fillRect/>
          </a:stretch>
        </p:blipFill>
        <p:spPr>
          <a:xfrm>
            <a:off x="1525171" y="0"/>
            <a:ext cx="9141658" cy="6858000"/>
          </a:xfrm>
          <a:prstGeom prst="rect">
            <a:avLst/>
          </a:prstGeom>
        </p:spPr>
      </p:pic>
    </p:spTree>
    <p:extLst>
      <p:ext uri="{BB962C8B-B14F-4D97-AF65-F5344CB8AC3E}">
        <p14:creationId xmlns:p14="http://schemas.microsoft.com/office/powerpoint/2010/main" val="109156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C259D2B1-D161-68A7-FA6B-7B0E5D3E5938}"/>
              </a:ext>
            </a:extLst>
          </p:cNvPr>
          <p:cNvSpPr>
            <a:spLocks noGrp="1"/>
          </p:cNvSpPr>
          <p:nvPr>
            <p:ph type="sldNum" sz="quarter" idx="12"/>
          </p:nvPr>
        </p:nvSpPr>
        <p:spPr/>
        <p:txBody>
          <a:bodyPr/>
          <a:lstStyle/>
          <a:p>
            <a:pPr rtl="0"/>
            <a:fld id="{A402E4C0-AD5E-4E8C-9F21-7CCE474BDCEB}" type="slidenum">
              <a:rPr lang="tr-TR" noProof="0" smtClean="0"/>
              <a:pPr rtl="0"/>
              <a:t>27</a:t>
            </a:fld>
            <a:endParaRPr lang="tr-TR" noProof="0"/>
          </a:p>
        </p:txBody>
      </p:sp>
      <p:pic>
        <p:nvPicPr>
          <p:cNvPr id="13" name="Resim 12" descr="metin içeren bir resim&#10;&#10;Açıklama otomatik olarak oluşturuldu">
            <a:extLst>
              <a:ext uri="{FF2B5EF4-FFF2-40B4-BE49-F238E27FC236}">
                <a16:creationId xmlns:a16="http://schemas.microsoft.com/office/drawing/2014/main" id="{3B726AA5-630D-5B87-539F-5F23128A91DA}"/>
              </a:ext>
            </a:extLst>
          </p:cNvPr>
          <p:cNvPicPr>
            <a:picLocks noChangeAspect="1"/>
          </p:cNvPicPr>
          <p:nvPr/>
        </p:nvPicPr>
        <p:blipFill>
          <a:blip r:embed="rId2"/>
          <a:stretch>
            <a:fillRect/>
          </a:stretch>
        </p:blipFill>
        <p:spPr>
          <a:xfrm>
            <a:off x="914400" y="585152"/>
            <a:ext cx="10229850" cy="5762816"/>
          </a:xfrm>
          <a:prstGeom prst="rect">
            <a:avLst/>
          </a:prstGeom>
        </p:spPr>
      </p:pic>
    </p:spTree>
    <p:extLst>
      <p:ext uri="{BB962C8B-B14F-4D97-AF65-F5344CB8AC3E}">
        <p14:creationId xmlns:p14="http://schemas.microsoft.com/office/powerpoint/2010/main" val="159635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çerik Yer Tutucusu 12" descr="metin, dizüstü, iç mekan, bilgisayar içeren bir resim&#10;&#10;Açıklama otomatik olarak oluşturuldu">
            <a:extLst>
              <a:ext uri="{FF2B5EF4-FFF2-40B4-BE49-F238E27FC236}">
                <a16:creationId xmlns:a16="http://schemas.microsoft.com/office/drawing/2014/main" id="{0EF37AE7-EA2E-89B0-8C35-72614058B614}"/>
              </a:ext>
            </a:extLst>
          </p:cNvPr>
          <p:cNvPicPr>
            <a:picLocks noGrp="1" noChangeAspect="1"/>
          </p:cNvPicPr>
          <p:nvPr>
            <p:ph type="pic" sz="quarter" idx="14"/>
          </p:nvPr>
        </p:nvPicPr>
        <p:blipFill rotWithShape="1">
          <a:blip r:embed="rId2"/>
          <a:srcRect l="25106" r="26175" b="-2"/>
          <a:stretch/>
        </p:blipFill>
        <p:spPr>
          <a:xfrm>
            <a:off x="7179732" y="10"/>
            <a:ext cx="5012268" cy="6867366"/>
          </a:xfrm>
          <a:noFill/>
        </p:spPr>
      </p:pic>
      <p:sp>
        <p:nvSpPr>
          <p:cNvPr id="18" name="Picture Placeholder 2">
            <a:extLst>
              <a:ext uri="{FF2B5EF4-FFF2-40B4-BE49-F238E27FC236}">
                <a16:creationId xmlns:a16="http://schemas.microsoft.com/office/drawing/2014/main" id="{22E1AEE5-D1EF-BFBE-8119-EB21E0631EDE}"/>
              </a:ext>
            </a:extLst>
          </p:cNvPr>
          <p:cNvSpPr>
            <a:spLocks noGrp="1"/>
          </p:cNvSpPr>
          <p:nvPr>
            <p:ph type="pic" sz="quarter" idx="13"/>
          </p:nvPr>
        </p:nvSpPr>
        <p:spPr>
          <a:xfrm>
            <a:off x="7179732" y="0"/>
            <a:ext cx="5012267" cy="6867376"/>
          </a:xfrm>
        </p:spPr>
      </p:sp>
      <p:sp>
        <p:nvSpPr>
          <p:cNvPr id="6" name="Slayt Numarası Yer Tutucusu 5">
            <a:extLst>
              <a:ext uri="{FF2B5EF4-FFF2-40B4-BE49-F238E27FC236}">
                <a16:creationId xmlns:a16="http://schemas.microsoft.com/office/drawing/2014/main" id="{2B246494-3CDB-C3C4-AE92-03B04A2E2230}"/>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A402E4C0-AD5E-4E8C-9F21-7CCE474BDCEB}" type="slidenum">
              <a:rPr lang="tr-TR" noProof="0" smtClean="0"/>
              <a:pPr rtl="0">
                <a:spcAft>
                  <a:spcPts val="600"/>
                </a:spcAft>
              </a:pPr>
              <a:t>28</a:t>
            </a:fld>
            <a:endParaRPr lang="tr-TR" noProof="0"/>
          </a:p>
        </p:txBody>
      </p:sp>
      <p:sp>
        <p:nvSpPr>
          <p:cNvPr id="20" name="Title 6">
            <a:extLst>
              <a:ext uri="{FF2B5EF4-FFF2-40B4-BE49-F238E27FC236}">
                <a16:creationId xmlns:a16="http://schemas.microsoft.com/office/drawing/2014/main" id="{67884C20-0462-BD45-487B-DD5721626F2D}"/>
              </a:ext>
            </a:extLst>
          </p:cNvPr>
          <p:cNvSpPr>
            <a:spLocks noGrp="1"/>
          </p:cNvSpPr>
          <p:nvPr>
            <p:ph type="title"/>
          </p:nvPr>
        </p:nvSpPr>
        <p:spPr>
          <a:xfrm>
            <a:off x="209550" y="266700"/>
            <a:ext cx="6534150" cy="814999"/>
          </a:xfrm>
        </p:spPr>
        <p:txBody>
          <a:bodyPr/>
          <a:lstStyle/>
          <a:p>
            <a:pPr algn="ctr"/>
            <a:r>
              <a:rPr lang="tr-TR" sz="3600" b="0" i="0" dirty="0" err="1">
                <a:solidFill>
                  <a:srgbClr val="343541"/>
                </a:solidFill>
                <a:effectLst/>
                <a:latin typeface="Söhne"/>
              </a:rPr>
              <a:t>Future</a:t>
            </a:r>
            <a:r>
              <a:rPr lang="tr-TR" sz="3600" b="0" i="0" dirty="0">
                <a:solidFill>
                  <a:srgbClr val="343541"/>
                </a:solidFill>
                <a:effectLst/>
                <a:latin typeface="Söhne"/>
              </a:rPr>
              <a:t> </a:t>
            </a:r>
            <a:r>
              <a:rPr lang="tr-TR" sz="3600" b="0" i="0" dirty="0" err="1">
                <a:solidFill>
                  <a:srgbClr val="343541"/>
                </a:solidFill>
                <a:effectLst/>
                <a:latin typeface="Söhne"/>
              </a:rPr>
              <a:t>uses</a:t>
            </a:r>
            <a:r>
              <a:rPr lang="tr-TR" sz="3600" b="0" i="0" dirty="0">
                <a:solidFill>
                  <a:srgbClr val="343541"/>
                </a:solidFill>
                <a:effectLst/>
                <a:latin typeface="Söhne"/>
              </a:rPr>
              <a:t> of </a:t>
            </a:r>
            <a:r>
              <a:rPr lang="tr-TR" sz="3600" b="0" i="0" dirty="0" err="1">
                <a:solidFill>
                  <a:srgbClr val="343541"/>
                </a:solidFill>
                <a:effectLst/>
                <a:latin typeface="Söhne"/>
              </a:rPr>
              <a:t>ChatGPT</a:t>
            </a:r>
            <a:endParaRPr lang="en-US" sz="3600" dirty="0"/>
          </a:p>
        </p:txBody>
      </p:sp>
      <p:sp>
        <p:nvSpPr>
          <p:cNvPr id="22" name="Content Placeholder 7">
            <a:extLst>
              <a:ext uri="{FF2B5EF4-FFF2-40B4-BE49-F238E27FC236}">
                <a16:creationId xmlns:a16="http://schemas.microsoft.com/office/drawing/2014/main" id="{00FDE798-0F7A-C7E1-07ED-3ABC5B93F1AA}"/>
              </a:ext>
            </a:extLst>
          </p:cNvPr>
          <p:cNvSpPr>
            <a:spLocks noGrp="1"/>
          </p:cNvSpPr>
          <p:nvPr>
            <p:ph sz="quarter" idx="15"/>
          </p:nvPr>
        </p:nvSpPr>
        <p:spPr>
          <a:xfrm>
            <a:off x="793750" y="1238250"/>
            <a:ext cx="5422392" cy="4590288"/>
          </a:xfrm>
        </p:spPr>
        <p:txBody>
          <a:bodyPr/>
          <a:lstStyle/>
          <a:p>
            <a:r>
              <a:rPr lang="tr-TR" dirty="0" err="1"/>
              <a:t>Customer</a:t>
            </a:r>
            <a:r>
              <a:rPr lang="tr-TR" dirty="0"/>
              <a:t> Services</a:t>
            </a:r>
          </a:p>
          <a:p>
            <a:r>
              <a:rPr lang="tr-TR" dirty="0" err="1"/>
              <a:t>Personalized</a:t>
            </a:r>
            <a:r>
              <a:rPr lang="tr-TR" dirty="0"/>
              <a:t> </a:t>
            </a:r>
            <a:r>
              <a:rPr lang="tr-TR" dirty="0" err="1"/>
              <a:t>Recommendations</a:t>
            </a:r>
            <a:endParaRPr lang="tr-TR" dirty="0"/>
          </a:p>
          <a:p>
            <a:r>
              <a:rPr lang="tr-TR" dirty="0"/>
              <a:t>Language </a:t>
            </a:r>
            <a:r>
              <a:rPr lang="tr-TR" dirty="0" err="1"/>
              <a:t>Translations</a:t>
            </a:r>
            <a:endParaRPr lang="tr-TR" dirty="0"/>
          </a:p>
          <a:p>
            <a:r>
              <a:rPr lang="tr-TR" dirty="0"/>
              <a:t>Content </a:t>
            </a:r>
            <a:r>
              <a:rPr lang="tr-TR" dirty="0" err="1"/>
              <a:t>Creation</a:t>
            </a:r>
            <a:endParaRPr lang="tr-TR" dirty="0"/>
          </a:p>
          <a:p>
            <a:r>
              <a:rPr lang="tr-TR" dirty="0"/>
              <a:t>Virtual </a:t>
            </a:r>
            <a:r>
              <a:rPr lang="tr-TR" dirty="0" err="1"/>
              <a:t>Assistants</a:t>
            </a:r>
            <a:endParaRPr lang="tr-TR" dirty="0"/>
          </a:p>
          <a:p>
            <a:r>
              <a:rPr lang="tr-TR" dirty="0" err="1"/>
              <a:t>Mental</a:t>
            </a:r>
            <a:r>
              <a:rPr lang="tr-TR" dirty="0"/>
              <a:t> </a:t>
            </a:r>
            <a:r>
              <a:rPr lang="tr-TR" dirty="0" err="1"/>
              <a:t>Health</a:t>
            </a:r>
            <a:r>
              <a:rPr lang="tr-TR" dirty="0"/>
              <a:t> </a:t>
            </a:r>
            <a:r>
              <a:rPr lang="tr-TR" dirty="0" err="1"/>
              <a:t>Support</a:t>
            </a:r>
            <a:endParaRPr lang="tr-TR" dirty="0"/>
          </a:p>
          <a:p>
            <a:r>
              <a:rPr lang="tr-TR" dirty="0" err="1"/>
              <a:t>Education</a:t>
            </a:r>
            <a:endParaRPr lang="tr-TR" dirty="0"/>
          </a:p>
          <a:p>
            <a:endParaRPr lang="en-US" dirty="0"/>
          </a:p>
        </p:txBody>
      </p:sp>
    </p:spTree>
    <p:extLst>
      <p:ext uri="{BB962C8B-B14F-4D97-AF65-F5344CB8AC3E}">
        <p14:creationId xmlns:p14="http://schemas.microsoft.com/office/powerpoint/2010/main" val="4028215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aşlık 14">
            <a:extLst>
              <a:ext uri="{FF2B5EF4-FFF2-40B4-BE49-F238E27FC236}">
                <a16:creationId xmlns:a16="http://schemas.microsoft.com/office/drawing/2014/main" id="{1A351523-BE9E-4047-8916-20F1F4A9FB16}"/>
              </a:ext>
            </a:extLst>
          </p:cNvPr>
          <p:cNvSpPr>
            <a:spLocks noGrp="1"/>
          </p:cNvSpPr>
          <p:nvPr>
            <p:ph type="title"/>
          </p:nvPr>
        </p:nvSpPr>
        <p:spPr>
          <a:xfrm>
            <a:off x="2672080" y="322393"/>
            <a:ext cx="9272269" cy="466344"/>
          </a:xfrm>
        </p:spPr>
        <p:txBody>
          <a:bodyPr rtlCol="0"/>
          <a:lstStyle/>
          <a:p>
            <a:pPr algn="ctr" rtl="0"/>
            <a:r>
              <a:rPr lang="en-US" sz="3600" b="0" i="0" dirty="0">
                <a:solidFill>
                  <a:srgbClr val="343541"/>
                </a:solidFill>
                <a:effectLst/>
                <a:latin typeface="Söhne"/>
              </a:rPr>
              <a:t>The evolution of Artificial Intelligence</a:t>
            </a:r>
            <a:endParaRPr lang="tr-TR" sz="3600" dirty="0"/>
          </a:p>
        </p:txBody>
      </p:sp>
      <p:pic>
        <p:nvPicPr>
          <p:cNvPr id="65" name="Resim Yer Tutucusu 64" descr="Neredeyse birbirine değmek üzere olan bir robot ve insanın işaret parmakları">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3" cstate="email">
            <a:extLst>
              <a:ext uri="{28A0092B-C50C-407E-A947-70E740481C1C}">
                <a14:useLocalDpi xmlns:a14="http://schemas.microsoft.com/office/drawing/2010/main"/>
              </a:ext>
            </a:extLst>
          </a:blip>
          <a:srcRect/>
          <a:stretch/>
        </p:blipFill>
        <p:spPr>
          <a:xfrm rot="5400000" flipH="1">
            <a:off x="-2092961" y="2092961"/>
            <a:ext cx="6858002" cy="2672081"/>
          </a:xfrm>
        </p:spPr>
      </p:pic>
      <p:sp>
        <p:nvSpPr>
          <p:cNvPr id="63" name="Metin Yer Tutucusu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1111130"/>
            <a:ext cx="8351474" cy="4737592"/>
          </a:xfrm>
        </p:spPr>
        <p:txBody>
          <a:bodyPr rtlCol="0">
            <a:normAutofit/>
          </a:bodyPr>
          <a:lstStyle/>
          <a:p>
            <a:pPr marL="457200" indent="-457200" rtl="0">
              <a:buFont typeface="Wingdings" panose="05000000000000000000" pitchFamily="2" charset="2"/>
              <a:buChar char="v"/>
            </a:pPr>
            <a:r>
              <a:rPr lang="tr-TR" sz="2400" b="0" i="0" dirty="0" err="1">
                <a:effectLst/>
                <a:latin typeface="Söhne"/>
              </a:rPr>
              <a:t>Rule-based</a:t>
            </a:r>
            <a:r>
              <a:rPr lang="tr-TR" sz="2400" b="0" i="0" dirty="0">
                <a:effectLst/>
                <a:latin typeface="Söhne"/>
              </a:rPr>
              <a:t> AI</a:t>
            </a:r>
          </a:p>
          <a:p>
            <a:pPr marL="457200" indent="-457200">
              <a:buFont typeface="Wingdings" panose="05000000000000000000" pitchFamily="2" charset="2"/>
              <a:buChar char="v"/>
            </a:pPr>
            <a:r>
              <a:rPr lang="tr-TR" sz="2400" dirty="0">
                <a:latin typeface="Söhne"/>
              </a:rPr>
              <a:t>Machine Learning</a:t>
            </a:r>
          </a:p>
          <a:p>
            <a:pPr marL="457200" indent="-457200">
              <a:buFont typeface="Wingdings" panose="05000000000000000000" pitchFamily="2" charset="2"/>
              <a:buChar char="v"/>
            </a:pPr>
            <a:r>
              <a:rPr lang="tr-TR" sz="2400" dirty="0" err="1">
                <a:latin typeface="Söhne"/>
              </a:rPr>
              <a:t>Neural</a:t>
            </a:r>
            <a:r>
              <a:rPr lang="tr-TR" sz="2400" dirty="0">
                <a:latin typeface="Söhne"/>
              </a:rPr>
              <a:t> Networks</a:t>
            </a:r>
          </a:p>
          <a:p>
            <a:pPr marL="457200" indent="-457200">
              <a:buFont typeface="Wingdings" panose="05000000000000000000" pitchFamily="2" charset="2"/>
              <a:buChar char="v"/>
            </a:pPr>
            <a:r>
              <a:rPr lang="tr-TR" sz="2400" dirty="0" err="1">
                <a:latin typeface="Söhne"/>
              </a:rPr>
              <a:t>Deep</a:t>
            </a:r>
            <a:r>
              <a:rPr lang="tr-TR" sz="2400" dirty="0">
                <a:latin typeface="Söhne"/>
              </a:rPr>
              <a:t> Learning</a:t>
            </a:r>
          </a:p>
          <a:p>
            <a:pPr marL="457200" indent="-457200">
              <a:buFont typeface="Wingdings" panose="05000000000000000000" pitchFamily="2" charset="2"/>
              <a:buChar char="v"/>
            </a:pPr>
            <a:r>
              <a:rPr lang="tr-TR" sz="2400" dirty="0" err="1">
                <a:latin typeface="Söhne"/>
              </a:rPr>
              <a:t>Reinforcement</a:t>
            </a:r>
            <a:r>
              <a:rPr lang="tr-TR" sz="2400" dirty="0">
                <a:latin typeface="Söhne"/>
              </a:rPr>
              <a:t> Learning</a:t>
            </a:r>
          </a:p>
          <a:p>
            <a:pPr marL="457200" indent="-457200">
              <a:buFont typeface="Wingdings" panose="05000000000000000000" pitchFamily="2" charset="2"/>
              <a:buChar char="v"/>
            </a:pPr>
            <a:r>
              <a:rPr lang="tr-TR" sz="2400" dirty="0">
                <a:latin typeface="Söhne"/>
              </a:rPr>
              <a:t>Natural Language </a:t>
            </a:r>
            <a:r>
              <a:rPr lang="tr-TR" sz="2400" dirty="0" err="1">
                <a:latin typeface="Söhne"/>
              </a:rPr>
              <a:t>Processing</a:t>
            </a:r>
            <a:endParaRPr lang="tr-TR" sz="2400" dirty="0">
              <a:latin typeface="Söhne"/>
            </a:endParaRPr>
          </a:p>
          <a:p>
            <a:pPr marL="457200" indent="-457200">
              <a:buFont typeface="Wingdings" panose="05000000000000000000" pitchFamily="2" charset="2"/>
              <a:buChar char="v"/>
            </a:pPr>
            <a:r>
              <a:rPr lang="tr-TR" sz="2400" dirty="0" err="1">
                <a:latin typeface="Söhne"/>
              </a:rPr>
              <a:t>Generative</a:t>
            </a:r>
            <a:r>
              <a:rPr lang="tr-TR" sz="2400" dirty="0">
                <a:latin typeface="Söhne"/>
              </a:rPr>
              <a:t> </a:t>
            </a:r>
            <a:r>
              <a:rPr lang="tr-TR" sz="2400" dirty="0" err="1">
                <a:latin typeface="Söhne"/>
              </a:rPr>
              <a:t>Models</a:t>
            </a:r>
            <a:endParaRPr lang="tr-TR" sz="2400" dirty="0">
              <a:latin typeface="Söhne"/>
            </a:endParaRPr>
          </a:p>
          <a:p>
            <a:pPr marL="457200" indent="-457200" rtl="0">
              <a:buFont typeface="Wingdings" panose="05000000000000000000" pitchFamily="2" charset="2"/>
              <a:buChar char="v"/>
            </a:pPr>
            <a:endParaRPr lang="tr-TR" sz="1600" dirty="0"/>
          </a:p>
        </p:txBody>
      </p:sp>
      <p:sp>
        <p:nvSpPr>
          <p:cNvPr id="9" name="Slayt Numarası Yer Tutucusu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29</a:t>
            </a:fld>
            <a:endParaRPr lang="tr-TR"/>
          </a:p>
        </p:txBody>
      </p:sp>
    </p:spTree>
    <p:extLst>
      <p:ext uri="{BB962C8B-B14F-4D97-AF65-F5344CB8AC3E}">
        <p14:creationId xmlns:p14="http://schemas.microsoft.com/office/powerpoint/2010/main" val="332431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Başlık 33">
            <a:extLst>
              <a:ext uri="{FF2B5EF4-FFF2-40B4-BE49-F238E27FC236}">
                <a16:creationId xmlns:a16="http://schemas.microsoft.com/office/drawing/2014/main" id="{01A4D341-9CED-415E-A417-C204833D5641}"/>
              </a:ext>
            </a:extLst>
          </p:cNvPr>
          <p:cNvSpPr>
            <a:spLocks noGrp="1"/>
          </p:cNvSpPr>
          <p:nvPr>
            <p:ph type="title"/>
          </p:nvPr>
        </p:nvSpPr>
        <p:spPr>
          <a:xfrm>
            <a:off x="4059231" y="180095"/>
            <a:ext cx="7714132" cy="900560"/>
          </a:xfrm>
        </p:spPr>
        <p:txBody>
          <a:bodyPr rtlCol="0">
            <a:noAutofit/>
          </a:bodyPr>
          <a:lstStyle/>
          <a:p>
            <a:pPr algn="ctr"/>
            <a:r>
              <a:rPr lang="tr-TR" sz="3600" dirty="0" err="1"/>
              <a:t>Introductıon</a:t>
            </a:r>
            <a:br>
              <a:rPr lang="tr-TR" sz="3600" dirty="0"/>
            </a:br>
            <a:endParaRPr lang="tr-TR" sz="3600" dirty="0"/>
          </a:p>
        </p:txBody>
      </p:sp>
      <p:pic>
        <p:nvPicPr>
          <p:cNvPr id="52" name="Resim Yer Tutucusu 51" descr="Gözlüklü bir kişinin ve göz numaralarının yakın çekim resmi">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6774"/>
            <a:ext cx="3581400" cy="5388772"/>
          </a:xfrm>
        </p:spPr>
      </p:pic>
      <p:sp>
        <p:nvSpPr>
          <p:cNvPr id="65" name="Metin Yer Tutucusu 64">
            <a:extLst>
              <a:ext uri="{FF2B5EF4-FFF2-40B4-BE49-F238E27FC236}">
                <a16:creationId xmlns:a16="http://schemas.microsoft.com/office/drawing/2014/main" id="{270A850F-E957-43F7-B7FA-3CD874079131}"/>
              </a:ext>
            </a:extLst>
          </p:cNvPr>
          <p:cNvSpPr>
            <a:spLocks noGrp="1"/>
          </p:cNvSpPr>
          <p:nvPr>
            <p:ph type="body" sz="quarter" idx="23"/>
          </p:nvPr>
        </p:nvSpPr>
        <p:spPr>
          <a:xfrm>
            <a:off x="4457584" y="1833047"/>
            <a:ext cx="6917425" cy="265056"/>
          </a:xfrm>
        </p:spPr>
        <p:txBody>
          <a:bodyPr rtlCol="0">
            <a:noAutofit/>
          </a:bodyPr>
          <a:lstStyle/>
          <a:p>
            <a:pPr algn="ctr" rtl="0"/>
            <a:r>
              <a:rPr lang="tr-TR" dirty="0" err="1"/>
              <a:t>Uses</a:t>
            </a:r>
            <a:r>
              <a:rPr lang="tr-TR" dirty="0"/>
              <a:t> of </a:t>
            </a:r>
            <a:r>
              <a:rPr lang="tr-TR" dirty="0" err="1"/>
              <a:t>chatGPT</a:t>
            </a:r>
            <a:endParaRPr lang="tr-TR" dirty="0"/>
          </a:p>
        </p:txBody>
      </p:sp>
      <p:sp>
        <p:nvSpPr>
          <p:cNvPr id="44" name="Metin Yer Tutucusu 43">
            <a:extLst>
              <a:ext uri="{FF2B5EF4-FFF2-40B4-BE49-F238E27FC236}">
                <a16:creationId xmlns:a16="http://schemas.microsoft.com/office/drawing/2014/main" id="{12753D88-B840-4BCA-80FC-E51B691A8578}"/>
              </a:ext>
            </a:extLst>
          </p:cNvPr>
          <p:cNvSpPr>
            <a:spLocks noGrp="1"/>
          </p:cNvSpPr>
          <p:nvPr>
            <p:ph type="body" sz="quarter" idx="19"/>
          </p:nvPr>
        </p:nvSpPr>
        <p:spPr>
          <a:xfrm>
            <a:off x="4263192" y="2055455"/>
            <a:ext cx="6917425" cy="1463249"/>
          </a:xfrm>
        </p:spPr>
        <p:txBody>
          <a:bodyPr rtlCol="0"/>
          <a:lstStyle/>
          <a:p>
            <a:pPr marL="285750" indent="-285750" rtl="0">
              <a:buFont typeface="Arial" panose="020B0604020202020204" pitchFamily="34" charset="0"/>
              <a:buChar char="•"/>
            </a:pPr>
            <a:r>
              <a:rPr lang="tr-TR" dirty="0" err="1"/>
              <a:t>Chatbots</a:t>
            </a:r>
            <a:endParaRPr lang="tr-TR" dirty="0"/>
          </a:p>
          <a:p>
            <a:pPr marL="285750" indent="-285750" rtl="0">
              <a:buFont typeface="Arial" panose="020B0604020202020204" pitchFamily="34" charset="0"/>
              <a:buChar char="•"/>
            </a:pPr>
            <a:r>
              <a:rPr lang="tr-TR" dirty="0" err="1"/>
              <a:t>Automatic</a:t>
            </a:r>
            <a:r>
              <a:rPr lang="tr-TR" dirty="0"/>
              <a:t> </a:t>
            </a:r>
            <a:r>
              <a:rPr lang="tr-TR" dirty="0" err="1"/>
              <a:t>Answering</a:t>
            </a:r>
            <a:r>
              <a:rPr lang="tr-TR" dirty="0"/>
              <a:t> </a:t>
            </a:r>
            <a:r>
              <a:rPr lang="tr-TR" dirty="0" err="1"/>
              <a:t>Systems</a:t>
            </a:r>
            <a:endParaRPr lang="tr-TR" dirty="0"/>
          </a:p>
          <a:p>
            <a:pPr marL="285750" indent="-285750" rtl="0">
              <a:buFont typeface="Arial" panose="020B0604020202020204" pitchFamily="34" charset="0"/>
              <a:buChar char="•"/>
            </a:pPr>
            <a:r>
              <a:rPr lang="tr-TR" dirty="0"/>
              <a:t>Language </a:t>
            </a:r>
            <a:r>
              <a:rPr lang="tr-TR" dirty="0" err="1"/>
              <a:t>Translation</a:t>
            </a:r>
            <a:endParaRPr lang="tr-TR" dirty="0"/>
          </a:p>
          <a:p>
            <a:pPr marL="285750" indent="-285750" rtl="0">
              <a:buFont typeface="Arial" panose="020B0604020202020204" pitchFamily="34" charset="0"/>
              <a:buChar char="•"/>
            </a:pPr>
            <a:r>
              <a:rPr lang="tr-TR" dirty="0" err="1"/>
              <a:t>Writing</a:t>
            </a:r>
            <a:endParaRPr lang="tr-TR" dirty="0"/>
          </a:p>
          <a:p>
            <a:pPr marL="285750" indent="-285750" rtl="0">
              <a:buFont typeface="Arial" panose="020B0604020202020204" pitchFamily="34" charset="0"/>
              <a:buChar char="•"/>
            </a:pPr>
            <a:r>
              <a:rPr lang="tr-TR" dirty="0" err="1"/>
              <a:t>Summarizing</a:t>
            </a:r>
            <a:endParaRPr lang="tr-TR" dirty="0"/>
          </a:p>
        </p:txBody>
      </p:sp>
      <p:sp>
        <p:nvSpPr>
          <p:cNvPr id="5" name="Slayt Numarası Yer Tutucusu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3</a:t>
            </a:fld>
            <a:endParaRPr lang="tr-TR"/>
          </a:p>
        </p:txBody>
      </p:sp>
      <p:sp>
        <p:nvSpPr>
          <p:cNvPr id="3" name="Metin Yer Tutucusu 2">
            <a:extLst>
              <a:ext uri="{FF2B5EF4-FFF2-40B4-BE49-F238E27FC236}">
                <a16:creationId xmlns:a16="http://schemas.microsoft.com/office/drawing/2014/main" id="{19AB1D01-247A-90C8-4A65-6A1F2F42892A}"/>
              </a:ext>
            </a:extLst>
          </p:cNvPr>
          <p:cNvSpPr>
            <a:spLocks noGrp="1"/>
          </p:cNvSpPr>
          <p:nvPr>
            <p:ph type="body" sz="quarter" idx="18"/>
          </p:nvPr>
        </p:nvSpPr>
        <p:spPr>
          <a:xfrm>
            <a:off x="4263192" y="856824"/>
            <a:ext cx="7170007" cy="1089394"/>
          </a:xfrm>
        </p:spPr>
        <p:txBody>
          <a:bodyPr/>
          <a:lstStyle/>
          <a:p>
            <a:pPr marL="285750" indent="-285750">
              <a:buFont typeface="Arial" panose="020B0604020202020204" pitchFamily="34" charset="0"/>
              <a:buChar char="•"/>
            </a:pPr>
            <a:r>
              <a:rPr lang="tr-TR" dirty="0" err="1"/>
              <a:t>What</a:t>
            </a:r>
            <a:r>
              <a:rPr lang="tr-TR" dirty="0"/>
              <a:t> is </a:t>
            </a:r>
            <a:r>
              <a:rPr lang="tr-TR" dirty="0" err="1"/>
              <a:t>ChatGPT</a:t>
            </a:r>
            <a:r>
              <a:rPr lang="tr-TR" dirty="0"/>
              <a:t> &amp; AI ?</a:t>
            </a:r>
          </a:p>
          <a:p>
            <a:pPr marL="285750" indent="-285750">
              <a:buFont typeface="Arial" panose="020B0604020202020204" pitchFamily="34" charset="0"/>
              <a:buChar char="•"/>
            </a:pPr>
            <a:r>
              <a:rPr lang="tr-TR" dirty="0" err="1"/>
              <a:t>Uses</a:t>
            </a:r>
            <a:r>
              <a:rPr lang="tr-TR" dirty="0"/>
              <a:t> of </a:t>
            </a:r>
            <a:r>
              <a:rPr lang="tr-TR" dirty="0" err="1"/>
              <a:t>ChatGPT</a:t>
            </a:r>
            <a:r>
              <a:rPr lang="tr-TR" dirty="0"/>
              <a:t> &amp; NLP</a:t>
            </a:r>
          </a:p>
          <a:p>
            <a:pPr marL="285750" indent="-285750">
              <a:buFont typeface="Arial" panose="020B0604020202020204" pitchFamily="34" charset="0"/>
              <a:buChar char="•"/>
            </a:pPr>
            <a:r>
              <a:rPr lang="tr-TR" dirty="0" err="1"/>
              <a:t>Different</a:t>
            </a:r>
            <a:r>
              <a:rPr lang="tr-TR" dirty="0"/>
              <a:t> </a:t>
            </a:r>
            <a:r>
              <a:rPr lang="tr-TR" dirty="0" err="1"/>
              <a:t>features</a:t>
            </a:r>
            <a:r>
              <a:rPr lang="tr-TR" dirty="0"/>
              <a:t> of </a:t>
            </a:r>
            <a:r>
              <a:rPr lang="tr-TR" dirty="0" err="1"/>
              <a:t>ChatGPT</a:t>
            </a:r>
            <a:endParaRPr lang="tr-TR" dirty="0"/>
          </a:p>
        </p:txBody>
      </p:sp>
      <p:sp>
        <p:nvSpPr>
          <p:cNvPr id="14" name="Metin Yer Tutucusu 63">
            <a:extLst>
              <a:ext uri="{FF2B5EF4-FFF2-40B4-BE49-F238E27FC236}">
                <a16:creationId xmlns:a16="http://schemas.microsoft.com/office/drawing/2014/main" id="{81D7B01D-3DE6-D1A7-E99C-2072A5558B2A}"/>
              </a:ext>
            </a:extLst>
          </p:cNvPr>
          <p:cNvSpPr txBox="1">
            <a:spLocks/>
          </p:cNvSpPr>
          <p:nvPr/>
        </p:nvSpPr>
        <p:spPr>
          <a:xfrm>
            <a:off x="4059231" y="3421160"/>
            <a:ext cx="764236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dirty="0" err="1"/>
              <a:t>Advantages</a:t>
            </a:r>
            <a:r>
              <a:rPr lang="tr-TR" dirty="0"/>
              <a:t> </a:t>
            </a:r>
            <a:r>
              <a:rPr lang="tr-TR" dirty="0" err="1"/>
              <a:t>and</a:t>
            </a:r>
            <a:r>
              <a:rPr lang="tr-TR" dirty="0"/>
              <a:t> </a:t>
            </a:r>
            <a:r>
              <a:rPr lang="tr-TR" dirty="0" err="1"/>
              <a:t>dısadvantages</a:t>
            </a:r>
            <a:r>
              <a:rPr lang="tr-TR" dirty="0"/>
              <a:t> of </a:t>
            </a:r>
            <a:r>
              <a:rPr lang="tr-TR" dirty="0" err="1"/>
              <a:t>chatgpt</a:t>
            </a:r>
            <a:endParaRPr lang="tr-TR" dirty="0"/>
          </a:p>
        </p:txBody>
      </p:sp>
      <p:sp>
        <p:nvSpPr>
          <p:cNvPr id="15" name="Metin Yer Tutucusu 42">
            <a:extLst>
              <a:ext uri="{FF2B5EF4-FFF2-40B4-BE49-F238E27FC236}">
                <a16:creationId xmlns:a16="http://schemas.microsoft.com/office/drawing/2014/main" id="{9142EFBC-567A-ECE5-FF2E-67FF3453A54B}"/>
              </a:ext>
            </a:extLst>
          </p:cNvPr>
          <p:cNvSpPr txBox="1">
            <a:spLocks/>
          </p:cNvSpPr>
          <p:nvPr/>
        </p:nvSpPr>
        <p:spPr>
          <a:xfrm>
            <a:off x="4275161" y="3740212"/>
            <a:ext cx="7498202" cy="598996"/>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tr-TR" dirty="0" err="1"/>
              <a:t>Advantages</a:t>
            </a:r>
            <a:endParaRPr lang="tr-TR" dirty="0"/>
          </a:p>
          <a:p>
            <a:pPr marL="285750" indent="-285750">
              <a:buFont typeface="Arial" panose="020B0604020202020204" pitchFamily="34" charset="0"/>
              <a:buChar char="•"/>
            </a:pPr>
            <a:r>
              <a:rPr lang="tr-TR" dirty="0" err="1"/>
              <a:t>Disadvantages</a:t>
            </a:r>
            <a:endParaRPr lang="tr-TR" dirty="0"/>
          </a:p>
        </p:txBody>
      </p:sp>
      <p:sp>
        <p:nvSpPr>
          <p:cNvPr id="22" name="Metin Yer Tutucusu 65">
            <a:extLst>
              <a:ext uri="{FF2B5EF4-FFF2-40B4-BE49-F238E27FC236}">
                <a16:creationId xmlns:a16="http://schemas.microsoft.com/office/drawing/2014/main" id="{F060558E-6C73-3C01-7A48-6C9EC278F044}"/>
              </a:ext>
            </a:extLst>
          </p:cNvPr>
          <p:cNvSpPr txBox="1">
            <a:spLocks/>
          </p:cNvSpPr>
          <p:nvPr/>
        </p:nvSpPr>
        <p:spPr>
          <a:xfrm>
            <a:off x="4275161" y="4195591"/>
            <a:ext cx="6970937"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a:t>The future of chatgpt</a:t>
            </a:r>
            <a:endParaRPr lang="tr-TR" dirty="0"/>
          </a:p>
        </p:txBody>
      </p:sp>
      <p:sp>
        <p:nvSpPr>
          <p:cNvPr id="23" name="Metin Yer Tutucusu 44">
            <a:extLst>
              <a:ext uri="{FF2B5EF4-FFF2-40B4-BE49-F238E27FC236}">
                <a16:creationId xmlns:a16="http://schemas.microsoft.com/office/drawing/2014/main" id="{6633FDF3-D378-4BF5-2DA6-7565B8A3595B}"/>
              </a:ext>
            </a:extLst>
          </p:cNvPr>
          <p:cNvSpPr txBox="1">
            <a:spLocks/>
          </p:cNvSpPr>
          <p:nvPr/>
        </p:nvSpPr>
        <p:spPr>
          <a:xfrm>
            <a:off x="4284194" y="4438608"/>
            <a:ext cx="6875419" cy="849362"/>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tr-TR"/>
              <a:t>The evolution of Artificial Intelligence</a:t>
            </a:r>
          </a:p>
          <a:p>
            <a:pPr marL="285750" indent="-285750">
              <a:buFont typeface="Arial" panose="020B0604020202020204" pitchFamily="34" charset="0"/>
              <a:buChar char="•"/>
            </a:pPr>
            <a:r>
              <a:rPr lang="tr-TR"/>
              <a:t>The progress of ChatGPT</a:t>
            </a:r>
          </a:p>
          <a:p>
            <a:pPr marL="285750" indent="-285750">
              <a:buFont typeface="Arial" panose="020B0604020202020204" pitchFamily="34" charset="0"/>
              <a:buChar char="•"/>
            </a:pPr>
            <a:r>
              <a:rPr lang="tr-TR"/>
              <a:t>Future uses of ChatGPT</a:t>
            </a:r>
            <a:endParaRPr lang="tr-TR" dirty="0"/>
          </a:p>
        </p:txBody>
      </p:sp>
      <p:sp>
        <p:nvSpPr>
          <p:cNvPr id="24" name="Metin Yer Tutucusu 64">
            <a:extLst>
              <a:ext uri="{FF2B5EF4-FFF2-40B4-BE49-F238E27FC236}">
                <a16:creationId xmlns:a16="http://schemas.microsoft.com/office/drawing/2014/main" id="{F72ACB37-CBD0-D7A8-8B0F-0057931B0A27}"/>
              </a:ext>
            </a:extLst>
          </p:cNvPr>
          <p:cNvSpPr txBox="1">
            <a:spLocks/>
          </p:cNvSpPr>
          <p:nvPr/>
        </p:nvSpPr>
        <p:spPr>
          <a:xfrm>
            <a:off x="4190319" y="5223941"/>
            <a:ext cx="6969294" cy="46918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a:t>Conclusıon</a:t>
            </a:r>
            <a:endParaRPr lang="tr-TR" dirty="0"/>
          </a:p>
        </p:txBody>
      </p:sp>
      <p:sp>
        <p:nvSpPr>
          <p:cNvPr id="25" name="Metin Yer Tutucusu 43">
            <a:extLst>
              <a:ext uri="{FF2B5EF4-FFF2-40B4-BE49-F238E27FC236}">
                <a16:creationId xmlns:a16="http://schemas.microsoft.com/office/drawing/2014/main" id="{26E4E3B2-8A0A-9970-19F0-E13250C09686}"/>
              </a:ext>
            </a:extLst>
          </p:cNvPr>
          <p:cNvSpPr txBox="1">
            <a:spLocks/>
          </p:cNvSpPr>
          <p:nvPr/>
        </p:nvSpPr>
        <p:spPr>
          <a:xfrm>
            <a:off x="4295113" y="5458532"/>
            <a:ext cx="7058687" cy="780071"/>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tr-TR"/>
              <a:t>Importance of  ChatGPT</a:t>
            </a:r>
          </a:p>
          <a:p>
            <a:pPr marL="285750" indent="-285750">
              <a:buFont typeface="Arial" panose="020B0604020202020204" pitchFamily="34" charset="0"/>
              <a:buChar char="•"/>
            </a:pPr>
            <a:r>
              <a:rPr lang="tr-TR"/>
              <a:t>Insights on the future of ChatGPT</a:t>
            </a:r>
          </a:p>
          <a:p>
            <a:endParaRPr lang="tr-TR" dirty="0"/>
          </a:p>
        </p:txBody>
      </p:sp>
    </p:spTree>
    <p:extLst>
      <p:ext uri="{BB962C8B-B14F-4D97-AF65-F5344CB8AC3E}">
        <p14:creationId xmlns:p14="http://schemas.microsoft.com/office/powerpoint/2010/main" val="1556248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Resim Yer Tutucusu 332" descr="Sanal gerçeklik gözlüğü takan bir kadın&#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23" name="Metin Yer Tutucusu 22">
            <a:extLst>
              <a:ext uri="{FF2B5EF4-FFF2-40B4-BE49-F238E27FC236}">
                <a16:creationId xmlns:a16="http://schemas.microsoft.com/office/drawing/2014/main" id="{B2BFF67E-8392-4EB4-955D-C2398929F2FE}"/>
              </a:ext>
            </a:extLst>
          </p:cNvPr>
          <p:cNvSpPr>
            <a:spLocks noGrp="1"/>
          </p:cNvSpPr>
          <p:nvPr>
            <p:ph type="body" sz="quarter" idx="18"/>
          </p:nvPr>
        </p:nvSpPr>
        <p:spPr>
          <a:xfrm>
            <a:off x="6353467" y="3260492"/>
            <a:ext cx="1266531" cy="768096"/>
          </a:xfrm>
        </p:spPr>
        <p:txBody>
          <a:bodyPr rtlCol="0">
            <a:normAutofit/>
          </a:bodyPr>
          <a:lstStyle/>
          <a:p>
            <a:pPr rtl="0"/>
            <a:r>
              <a:rPr lang="tr-TR" sz="1600" dirty="0" err="1"/>
              <a:t>bard</a:t>
            </a:r>
            <a:endParaRPr lang="tr-TR" sz="1600" dirty="0"/>
          </a:p>
        </p:txBody>
      </p:sp>
      <p:sp>
        <p:nvSpPr>
          <p:cNvPr id="172" name="Slayt Numarası Yer Tutucusu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30</a:t>
            </a:fld>
            <a:endParaRPr lang="tr-TR"/>
          </a:p>
        </p:txBody>
      </p:sp>
      <p:sp>
        <p:nvSpPr>
          <p:cNvPr id="24" name="Metin Yer Tutucusu 23">
            <a:extLst>
              <a:ext uri="{FF2B5EF4-FFF2-40B4-BE49-F238E27FC236}">
                <a16:creationId xmlns:a16="http://schemas.microsoft.com/office/drawing/2014/main" id="{7D7968E9-F35F-467A-AB25-FA51494F3B69}"/>
              </a:ext>
            </a:extLst>
          </p:cNvPr>
          <p:cNvSpPr>
            <a:spLocks noGrp="1"/>
          </p:cNvSpPr>
          <p:nvPr>
            <p:ph type="body" sz="quarter" idx="20"/>
          </p:nvPr>
        </p:nvSpPr>
        <p:spPr>
          <a:xfrm>
            <a:off x="6353467" y="4773463"/>
            <a:ext cx="1266530" cy="768096"/>
          </a:xfrm>
        </p:spPr>
        <p:txBody>
          <a:bodyPr rtlCol="0">
            <a:normAutofit/>
          </a:bodyPr>
          <a:lstStyle/>
          <a:p>
            <a:pPr rtl="0"/>
            <a:r>
              <a:rPr lang="tr-TR" sz="1600" dirty="0" err="1"/>
              <a:t>lex</a:t>
            </a:r>
            <a:endParaRPr lang="tr-TR" sz="1600" dirty="0"/>
          </a:p>
        </p:txBody>
      </p:sp>
      <p:sp>
        <p:nvSpPr>
          <p:cNvPr id="22" name="Metin Yer Tutucusu 21">
            <a:extLst>
              <a:ext uri="{FF2B5EF4-FFF2-40B4-BE49-F238E27FC236}">
                <a16:creationId xmlns:a16="http://schemas.microsoft.com/office/drawing/2014/main" id="{D64EE55A-A02F-4EE4-83F2-B097394D38E7}"/>
              </a:ext>
            </a:extLst>
          </p:cNvPr>
          <p:cNvSpPr>
            <a:spLocks noGrp="1"/>
          </p:cNvSpPr>
          <p:nvPr>
            <p:ph type="body" sz="quarter" idx="16"/>
          </p:nvPr>
        </p:nvSpPr>
        <p:spPr>
          <a:xfrm>
            <a:off x="6347374" y="1747520"/>
            <a:ext cx="1272625" cy="768096"/>
          </a:xfrm>
        </p:spPr>
        <p:txBody>
          <a:bodyPr rtlCol="0">
            <a:normAutofit/>
          </a:bodyPr>
          <a:lstStyle/>
          <a:p>
            <a:pPr rtl="0"/>
            <a:r>
              <a:rPr lang="tr-TR" sz="1600" dirty="0" err="1"/>
              <a:t>ChatGPT</a:t>
            </a:r>
            <a:endParaRPr lang="tr-TR" sz="1600" dirty="0"/>
          </a:p>
        </p:txBody>
      </p:sp>
      <p:sp>
        <p:nvSpPr>
          <p:cNvPr id="16" name="Metin Yer Tutucusu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rtlCol="0">
            <a:noAutofit/>
          </a:bodyPr>
          <a:lstStyle/>
          <a:p>
            <a:pPr marL="285750" indent="-285750" rtl="0">
              <a:buFont typeface="Arial" panose="020B0604020202020204" pitchFamily="34" charset="0"/>
              <a:buChar char="•"/>
            </a:pPr>
            <a:r>
              <a:rPr lang="tr-TR" dirty="0" err="1"/>
              <a:t>It</a:t>
            </a:r>
            <a:r>
              <a:rPr lang="tr-TR" dirty="0"/>
              <a:t> is not </a:t>
            </a:r>
            <a:r>
              <a:rPr lang="tr-TR" dirty="0" err="1"/>
              <a:t>currently</a:t>
            </a:r>
            <a:r>
              <a:rPr lang="tr-TR" dirty="0"/>
              <a:t> </a:t>
            </a:r>
            <a:r>
              <a:rPr lang="tr-TR" dirty="0" err="1"/>
              <a:t>available</a:t>
            </a:r>
            <a:r>
              <a:rPr lang="tr-TR" dirty="0"/>
              <a:t> in </a:t>
            </a:r>
            <a:r>
              <a:rPr lang="tr-TR" dirty="0" err="1"/>
              <a:t>our</a:t>
            </a:r>
            <a:r>
              <a:rPr lang="tr-TR" dirty="0"/>
              <a:t> </a:t>
            </a:r>
            <a:r>
              <a:rPr lang="tr-TR" dirty="0" err="1"/>
              <a:t>country</a:t>
            </a:r>
            <a:r>
              <a:rPr lang="tr-TR" dirty="0"/>
              <a:t>.</a:t>
            </a:r>
          </a:p>
          <a:p>
            <a:pPr marL="285750" indent="-285750" rtl="0">
              <a:buFont typeface="Arial" panose="020B0604020202020204" pitchFamily="34" charset="0"/>
              <a:buChar char="•"/>
            </a:pPr>
            <a:r>
              <a:rPr lang="tr-TR" dirty="0"/>
              <a:t>An AI robot </a:t>
            </a:r>
            <a:r>
              <a:rPr lang="tr-TR" dirty="0" err="1"/>
              <a:t>created</a:t>
            </a:r>
            <a:r>
              <a:rPr lang="tr-TR" dirty="0"/>
              <a:t> </a:t>
            </a:r>
            <a:r>
              <a:rPr lang="tr-TR" dirty="0" err="1"/>
              <a:t>by</a:t>
            </a:r>
            <a:r>
              <a:rPr lang="tr-TR" dirty="0"/>
              <a:t> Google.</a:t>
            </a:r>
          </a:p>
          <a:p>
            <a:pPr rtl="0"/>
            <a:r>
              <a:rPr lang="tr-TR" dirty="0"/>
              <a:t>​</a:t>
            </a:r>
          </a:p>
        </p:txBody>
      </p:sp>
      <p:sp>
        <p:nvSpPr>
          <p:cNvPr id="40" name="Metin Yer Tutucusu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322338"/>
          </a:xfrm>
        </p:spPr>
        <p:txBody>
          <a:bodyPr rtlCol="0">
            <a:noAutofit/>
          </a:bodyPr>
          <a:lstStyle/>
          <a:p>
            <a:pPr marL="285750" indent="-285750">
              <a:buFont typeface="Arial" panose="020B0604020202020204" pitchFamily="34" charset="0"/>
              <a:buChar char="•"/>
            </a:pPr>
            <a:r>
              <a:rPr lang="en-US" dirty="0"/>
              <a:t>Amazon Lex is an AWS service for building conversational interfaces for applications using voice and text</a:t>
            </a:r>
            <a:r>
              <a:rPr lang="tr-TR" dirty="0"/>
              <a:t>.​</a:t>
            </a:r>
          </a:p>
        </p:txBody>
      </p:sp>
      <p:sp>
        <p:nvSpPr>
          <p:cNvPr id="47" name="Başlık 46">
            <a:extLst>
              <a:ext uri="{FF2B5EF4-FFF2-40B4-BE49-F238E27FC236}">
                <a16:creationId xmlns:a16="http://schemas.microsoft.com/office/drawing/2014/main" id="{B8AD9710-779D-4FA0-81DF-0F195591C782}"/>
              </a:ext>
            </a:extLst>
          </p:cNvPr>
          <p:cNvSpPr>
            <a:spLocks noGrp="1"/>
          </p:cNvSpPr>
          <p:nvPr>
            <p:ph type="title"/>
          </p:nvPr>
        </p:nvSpPr>
        <p:spPr>
          <a:xfrm>
            <a:off x="5457371" y="331694"/>
            <a:ext cx="6487886" cy="984747"/>
          </a:xfrm>
        </p:spPr>
        <p:txBody>
          <a:bodyPr rtlCol="0"/>
          <a:lstStyle/>
          <a:p>
            <a:pPr algn="ctr" rtl="0"/>
            <a:r>
              <a:rPr lang="tr-TR" dirty="0" err="1"/>
              <a:t>Comparıson</a:t>
            </a:r>
            <a:r>
              <a:rPr lang="tr-TR" dirty="0"/>
              <a:t> of market</a:t>
            </a:r>
          </a:p>
        </p:txBody>
      </p:sp>
      <p:sp>
        <p:nvSpPr>
          <p:cNvPr id="3" name="Metin Yer Tutucusu 2">
            <a:extLst>
              <a:ext uri="{FF2B5EF4-FFF2-40B4-BE49-F238E27FC236}">
                <a16:creationId xmlns:a16="http://schemas.microsoft.com/office/drawing/2014/main" id="{F6EA0244-549D-EC91-9EE8-4C3B0F7E9D80}"/>
              </a:ext>
            </a:extLst>
          </p:cNvPr>
          <p:cNvSpPr>
            <a:spLocks noGrp="1"/>
          </p:cNvSpPr>
          <p:nvPr>
            <p:ph type="body" sz="quarter" idx="27"/>
          </p:nvPr>
        </p:nvSpPr>
        <p:spPr/>
        <p:txBody>
          <a:bodyPr/>
          <a:lstStyle/>
          <a:p>
            <a:pPr marL="285750" indent="-285750">
              <a:buFont typeface="Arial" panose="020B0604020202020204" pitchFamily="34" charset="0"/>
              <a:buChar char="•"/>
            </a:pPr>
            <a:r>
              <a:rPr lang="tr-TR" dirty="0" err="1"/>
              <a:t>It</a:t>
            </a:r>
            <a:r>
              <a:rPr lang="tr-TR" dirty="0"/>
              <a:t> is </a:t>
            </a:r>
            <a:r>
              <a:rPr lang="tr-TR" dirty="0" err="1"/>
              <a:t>widely</a:t>
            </a:r>
            <a:r>
              <a:rPr lang="tr-TR" dirty="0"/>
              <a:t> </a:t>
            </a:r>
            <a:r>
              <a:rPr lang="tr-TR" dirty="0" err="1"/>
              <a:t>used</a:t>
            </a:r>
            <a:r>
              <a:rPr lang="tr-TR" dirty="0"/>
              <a:t> in </a:t>
            </a:r>
            <a:r>
              <a:rPr lang="tr-TR" dirty="0" err="1"/>
              <a:t>our</a:t>
            </a:r>
            <a:r>
              <a:rPr lang="tr-TR" dirty="0"/>
              <a:t> </a:t>
            </a:r>
            <a:r>
              <a:rPr lang="tr-TR" dirty="0" err="1"/>
              <a:t>country</a:t>
            </a:r>
            <a:r>
              <a:rPr lang="tr-TR" dirty="0"/>
              <a:t>.</a:t>
            </a:r>
          </a:p>
          <a:p>
            <a:pPr marL="285750" indent="-285750">
              <a:buFont typeface="Arial" panose="020B0604020202020204" pitchFamily="34" charset="0"/>
              <a:buChar char="•"/>
            </a:pPr>
            <a:r>
              <a:rPr lang="tr-TR" dirty="0"/>
              <a:t>Microsoft </a:t>
            </a:r>
            <a:r>
              <a:rPr lang="tr-TR" dirty="0" err="1"/>
              <a:t>provides</a:t>
            </a:r>
            <a:r>
              <a:rPr lang="tr-TR" dirty="0"/>
              <a:t> </a:t>
            </a:r>
            <a:r>
              <a:rPr lang="tr-TR" dirty="0" err="1"/>
              <a:t>the</a:t>
            </a:r>
            <a:r>
              <a:rPr lang="tr-TR" dirty="0"/>
              <a:t> </a:t>
            </a:r>
            <a:r>
              <a:rPr lang="tr-TR" dirty="0" err="1"/>
              <a:t>most</a:t>
            </a:r>
            <a:r>
              <a:rPr lang="tr-TR" dirty="0"/>
              <a:t> </a:t>
            </a:r>
            <a:r>
              <a:rPr lang="tr-TR" dirty="0" err="1"/>
              <a:t>important</a:t>
            </a:r>
            <a:r>
              <a:rPr lang="tr-TR" dirty="0"/>
              <a:t> </a:t>
            </a:r>
            <a:r>
              <a:rPr lang="tr-TR" dirty="0" err="1"/>
              <a:t>investment</a:t>
            </a:r>
            <a:r>
              <a:rPr lang="tr-TR" dirty="0"/>
              <a:t> </a:t>
            </a:r>
            <a:r>
              <a:rPr lang="tr-TR" dirty="0" err="1"/>
              <a:t>support</a:t>
            </a:r>
            <a:r>
              <a:rPr lang="tr-TR" dirty="0"/>
              <a:t>.</a:t>
            </a:r>
          </a:p>
        </p:txBody>
      </p:sp>
    </p:spTree>
    <p:extLst>
      <p:ext uri="{BB962C8B-B14F-4D97-AF65-F5344CB8AC3E}">
        <p14:creationId xmlns:p14="http://schemas.microsoft.com/office/powerpoint/2010/main" val="1057146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Yer Tutucusu 4">
            <a:extLst>
              <a:ext uri="{FF2B5EF4-FFF2-40B4-BE49-F238E27FC236}">
                <a16:creationId xmlns:a16="http://schemas.microsoft.com/office/drawing/2014/main" id="{239AC5B5-DBFF-474A-8D9B-1133B9C0066D}"/>
              </a:ext>
            </a:extLst>
          </p:cNvPr>
          <p:cNvSpPr>
            <a:spLocks noGrp="1"/>
          </p:cNvSpPr>
          <p:nvPr>
            <p:ph type="title"/>
          </p:nvPr>
        </p:nvSpPr>
        <p:spPr>
          <a:xfrm>
            <a:off x="2452116" y="547329"/>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en-US" b="0" i="0" dirty="0">
                <a:solidFill>
                  <a:srgbClr val="343541"/>
                </a:solidFill>
                <a:effectLst/>
                <a:latin typeface="Söhne"/>
              </a:rPr>
              <a:t>Insights on the future of </a:t>
            </a:r>
            <a:r>
              <a:rPr lang="en-US" b="0" i="0" dirty="0" err="1">
                <a:solidFill>
                  <a:srgbClr val="343541"/>
                </a:solidFill>
                <a:effectLst/>
                <a:latin typeface="Söhne"/>
              </a:rPr>
              <a:t>ChatGPT</a:t>
            </a:r>
            <a:endParaRPr lang="tr-TR" dirty="0"/>
          </a:p>
        </p:txBody>
      </p:sp>
      <p:sp>
        <p:nvSpPr>
          <p:cNvPr id="6" name="Metin Yer Tutucusu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rtlCol="0"/>
          <a:lstStyle/>
          <a:p>
            <a:pPr rtl="0"/>
            <a:r>
              <a:rPr lang="en-US" b="0" i="0" dirty="0">
                <a:effectLst/>
                <a:latin typeface="Söhne"/>
              </a:rPr>
              <a:t>Here are some insights on what we can expect</a:t>
            </a:r>
            <a:endParaRPr lang="tr-TR" dirty="0"/>
          </a:p>
        </p:txBody>
      </p:sp>
      <p:sp>
        <p:nvSpPr>
          <p:cNvPr id="23" name="Metin Yer Tutucusu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rtlCol="0"/>
          <a:lstStyle/>
          <a:p>
            <a:pPr rtl="0"/>
            <a:r>
              <a:rPr lang="tr-TR" b="0" i="0" dirty="0" err="1">
                <a:solidFill>
                  <a:schemeClr val="bg1"/>
                </a:solidFill>
                <a:effectLst/>
                <a:latin typeface="Söhne"/>
              </a:rPr>
              <a:t>Improved</a:t>
            </a:r>
            <a:r>
              <a:rPr lang="tr-TR" b="0" i="0" dirty="0">
                <a:solidFill>
                  <a:schemeClr val="bg1"/>
                </a:solidFill>
                <a:effectLst/>
                <a:latin typeface="Söhne"/>
              </a:rPr>
              <a:t> </a:t>
            </a:r>
            <a:r>
              <a:rPr lang="tr-TR" b="0" i="0" dirty="0" err="1">
                <a:solidFill>
                  <a:schemeClr val="bg1"/>
                </a:solidFill>
                <a:effectLst/>
                <a:latin typeface="Söhne"/>
              </a:rPr>
              <a:t>performance</a:t>
            </a:r>
            <a:endParaRPr lang="tr-TR" dirty="0">
              <a:solidFill>
                <a:schemeClr val="bg1"/>
              </a:solidFill>
            </a:endParaRPr>
          </a:p>
        </p:txBody>
      </p:sp>
      <p:sp>
        <p:nvSpPr>
          <p:cNvPr id="24" name="Metin Yer Tutucusu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rtlCol="0"/>
          <a:lstStyle/>
          <a:p>
            <a:pPr rtl="0"/>
            <a:r>
              <a:rPr lang="tr-TR" b="0" i="0" dirty="0" err="1">
                <a:solidFill>
                  <a:schemeClr val="bg1"/>
                </a:solidFill>
                <a:effectLst/>
                <a:latin typeface="Söhne"/>
              </a:rPr>
              <a:t>More</a:t>
            </a:r>
            <a:r>
              <a:rPr lang="tr-TR" b="0" i="0" dirty="0">
                <a:solidFill>
                  <a:schemeClr val="bg1"/>
                </a:solidFill>
                <a:effectLst/>
                <a:latin typeface="Söhne"/>
              </a:rPr>
              <a:t> </a:t>
            </a:r>
            <a:r>
              <a:rPr lang="tr-TR" b="0" i="0" dirty="0" err="1">
                <a:solidFill>
                  <a:schemeClr val="bg1"/>
                </a:solidFill>
                <a:effectLst/>
                <a:latin typeface="Söhne"/>
              </a:rPr>
              <a:t>natural</a:t>
            </a:r>
            <a:r>
              <a:rPr lang="tr-TR" b="0" i="0" dirty="0">
                <a:solidFill>
                  <a:schemeClr val="bg1"/>
                </a:solidFill>
                <a:effectLst/>
                <a:latin typeface="Söhne"/>
              </a:rPr>
              <a:t> </a:t>
            </a:r>
            <a:r>
              <a:rPr lang="tr-TR" b="0" i="0" dirty="0" err="1">
                <a:solidFill>
                  <a:schemeClr val="bg1"/>
                </a:solidFill>
                <a:effectLst/>
                <a:latin typeface="Söhne"/>
              </a:rPr>
              <a:t>language</a:t>
            </a:r>
            <a:r>
              <a:rPr lang="tr-TR" b="0" i="0" dirty="0">
                <a:solidFill>
                  <a:schemeClr val="bg1"/>
                </a:solidFill>
                <a:effectLst/>
                <a:latin typeface="Söhne"/>
              </a:rPr>
              <a:t> </a:t>
            </a:r>
            <a:r>
              <a:rPr lang="tr-TR" b="0" i="0" dirty="0" err="1">
                <a:solidFill>
                  <a:schemeClr val="bg1"/>
                </a:solidFill>
                <a:effectLst/>
                <a:latin typeface="Söhne"/>
              </a:rPr>
              <a:t>capabIlItIes</a:t>
            </a:r>
            <a:endParaRPr lang="tr-TR" dirty="0">
              <a:solidFill>
                <a:schemeClr val="bg1"/>
              </a:solidFill>
            </a:endParaRPr>
          </a:p>
        </p:txBody>
      </p:sp>
      <p:sp>
        <p:nvSpPr>
          <p:cNvPr id="25" name="Metin Yer Tutucusu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1" y="3031460"/>
            <a:ext cx="2147177" cy="868680"/>
          </a:xfrm>
        </p:spPr>
        <p:txBody>
          <a:bodyPr rtlCol="0"/>
          <a:lstStyle/>
          <a:p>
            <a:pPr rtl="0"/>
            <a:r>
              <a:rPr lang="tr-TR" b="0" i="0" dirty="0" err="1">
                <a:solidFill>
                  <a:schemeClr val="bg1"/>
                </a:solidFill>
                <a:effectLst/>
                <a:latin typeface="Söhne"/>
              </a:rPr>
              <a:t>Increased</a:t>
            </a:r>
            <a:r>
              <a:rPr lang="tr-TR" b="0" i="0" dirty="0">
                <a:solidFill>
                  <a:schemeClr val="bg1"/>
                </a:solidFill>
                <a:effectLst/>
                <a:latin typeface="Söhne"/>
              </a:rPr>
              <a:t> </a:t>
            </a:r>
            <a:r>
              <a:rPr lang="tr-TR" b="0" i="0" dirty="0" err="1">
                <a:solidFill>
                  <a:schemeClr val="bg1"/>
                </a:solidFill>
                <a:effectLst/>
                <a:latin typeface="Söhne"/>
              </a:rPr>
              <a:t>personalIzatIon</a:t>
            </a:r>
            <a:endParaRPr lang="tr-TR" dirty="0">
              <a:solidFill>
                <a:schemeClr val="bg1"/>
              </a:solidFill>
            </a:endParaRPr>
          </a:p>
        </p:txBody>
      </p:sp>
      <p:sp>
        <p:nvSpPr>
          <p:cNvPr id="33" name="Metin Yer Tutucusu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2053614"/>
          </a:xfrm>
        </p:spPr>
        <p:txBody>
          <a:bodyPr rtlCol="0">
            <a:normAutofit/>
          </a:bodyPr>
          <a:lstStyle/>
          <a:p>
            <a:pPr rtl="0"/>
            <a:r>
              <a:rPr lang="en-US" sz="1600" b="0" i="0" dirty="0">
                <a:effectLst/>
                <a:latin typeface="Söhne"/>
              </a:rPr>
              <a:t>As technology continues to advance, we can expect </a:t>
            </a:r>
            <a:r>
              <a:rPr lang="en-US" sz="1600" b="0" i="0" dirty="0" err="1">
                <a:effectLst/>
                <a:latin typeface="Söhne"/>
              </a:rPr>
              <a:t>ChatGPT</a:t>
            </a:r>
            <a:r>
              <a:rPr lang="en-US" sz="1600" b="0" i="0" dirty="0">
                <a:effectLst/>
                <a:latin typeface="Söhne"/>
              </a:rPr>
              <a:t> to become even more powerful and sophisticated, with increased accuracy and efficiency.</a:t>
            </a:r>
            <a:endParaRPr lang="tr-TR" sz="1600" dirty="0"/>
          </a:p>
        </p:txBody>
      </p:sp>
      <p:sp>
        <p:nvSpPr>
          <p:cNvPr id="34" name="Metin Yer Tutucusu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rtlCol="0">
            <a:noAutofit/>
          </a:bodyPr>
          <a:lstStyle/>
          <a:p>
            <a:pPr rtl="0"/>
            <a:r>
              <a:rPr lang="en-US" sz="1600" b="0" i="0" dirty="0" err="1">
                <a:effectLst/>
                <a:latin typeface="Söhne"/>
              </a:rPr>
              <a:t>ChatGPT</a:t>
            </a:r>
            <a:r>
              <a:rPr lang="en-US" sz="1600" b="0" i="0" dirty="0">
                <a:effectLst/>
                <a:latin typeface="Söhne"/>
              </a:rPr>
              <a:t> will continue to improve its natural language processing capabilities, allowing for more intuitive and human-like interactions.</a:t>
            </a:r>
            <a:endParaRPr lang="tr-TR" sz="1600" dirty="0"/>
          </a:p>
        </p:txBody>
      </p:sp>
      <p:sp>
        <p:nvSpPr>
          <p:cNvPr id="35" name="Metin Yer Tutucusu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rtlCol="0">
            <a:noAutofit/>
          </a:bodyPr>
          <a:lstStyle/>
          <a:p>
            <a:pPr rtl="0"/>
            <a:r>
              <a:rPr lang="tr-TR" sz="1600" b="0" i="0" dirty="0">
                <a:effectLst/>
                <a:latin typeface="Söhne"/>
              </a:rPr>
              <a:t>C</a:t>
            </a:r>
            <a:r>
              <a:rPr lang="en-US" sz="1600" b="0" i="0" dirty="0" err="1">
                <a:effectLst/>
                <a:latin typeface="Söhne"/>
              </a:rPr>
              <a:t>hatGPT</a:t>
            </a:r>
            <a:r>
              <a:rPr lang="en-US" sz="1600" b="0" i="0" dirty="0">
                <a:effectLst/>
                <a:latin typeface="Söhne"/>
              </a:rPr>
              <a:t> will become even better at analyzing user data and generating personalized recommendations, further enhancing the user experience.</a:t>
            </a:r>
            <a:endParaRPr lang="tr-TR" sz="1600" dirty="0"/>
          </a:p>
        </p:txBody>
      </p:sp>
      <p:sp>
        <p:nvSpPr>
          <p:cNvPr id="38" name="Slayt Numarası Yer Tutucusu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31</a:t>
            </a:fld>
            <a:endParaRPr lang="tr-TR"/>
          </a:p>
        </p:txBody>
      </p:sp>
    </p:spTree>
    <p:extLst>
      <p:ext uri="{BB962C8B-B14F-4D97-AF65-F5344CB8AC3E}">
        <p14:creationId xmlns:p14="http://schemas.microsoft.com/office/powerpoint/2010/main" val="3313535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Yer Tutucusu 4">
            <a:extLst>
              <a:ext uri="{FF2B5EF4-FFF2-40B4-BE49-F238E27FC236}">
                <a16:creationId xmlns:a16="http://schemas.microsoft.com/office/drawing/2014/main" id="{239AC5B5-DBFF-474A-8D9B-1133B9C0066D}"/>
              </a:ext>
            </a:extLst>
          </p:cNvPr>
          <p:cNvSpPr>
            <a:spLocks noGrp="1"/>
          </p:cNvSpPr>
          <p:nvPr>
            <p:ph type="title"/>
          </p:nvPr>
        </p:nvSpPr>
        <p:spPr>
          <a:xfrm>
            <a:off x="2452116" y="547329"/>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en-US" b="0" i="0" dirty="0">
                <a:solidFill>
                  <a:srgbClr val="343541"/>
                </a:solidFill>
                <a:effectLst/>
                <a:latin typeface="Söhne"/>
              </a:rPr>
              <a:t>Insights on the future of </a:t>
            </a:r>
            <a:r>
              <a:rPr lang="en-US" b="0" i="0" dirty="0" err="1">
                <a:solidFill>
                  <a:srgbClr val="343541"/>
                </a:solidFill>
                <a:effectLst/>
                <a:latin typeface="Söhne"/>
              </a:rPr>
              <a:t>ChatGPT</a:t>
            </a:r>
            <a:endParaRPr lang="tr-TR" dirty="0"/>
          </a:p>
        </p:txBody>
      </p:sp>
      <p:sp>
        <p:nvSpPr>
          <p:cNvPr id="6" name="Metin Yer Tutucusu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rtlCol="0"/>
          <a:lstStyle/>
          <a:p>
            <a:pPr rtl="0"/>
            <a:r>
              <a:rPr lang="en-US" b="0" i="0" dirty="0">
                <a:effectLst/>
                <a:latin typeface="Söhne"/>
              </a:rPr>
              <a:t>Here are some insights on what we can expect</a:t>
            </a:r>
            <a:endParaRPr lang="tr-TR" dirty="0"/>
          </a:p>
        </p:txBody>
      </p:sp>
      <p:sp>
        <p:nvSpPr>
          <p:cNvPr id="23" name="Metin Yer Tutucusu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rtlCol="0"/>
          <a:lstStyle/>
          <a:p>
            <a:pPr rtl="0"/>
            <a:r>
              <a:rPr lang="tr-TR" b="0" i="0" dirty="0" err="1">
                <a:solidFill>
                  <a:schemeClr val="bg1"/>
                </a:solidFill>
                <a:effectLst/>
                <a:latin typeface="Söhne"/>
              </a:rPr>
              <a:t>IntegratIon</a:t>
            </a:r>
            <a:r>
              <a:rPr lang="tr-TR" b="0" i="0" dirty="0">
                <a:solidFill>
                  <a:schemeClr val="bg1"/>
                </a:solidFill>
                <a:effectLst/>
                <a:latin typeface="Söhne"/>
              </a:rPr>
              <a:t> </a:t>
            </a:r>
            <a:r>
              <a:rPr lang="tr-TR" b="0" i="0" dirty="0" err="1">
                <a:solidFill>
                  <a:schemeClr val="bg1"/>
                </a:solidFill>
                <a:effectLst/>
                <a:latin typeface="Söhne"/>
              </a:rPr>
              <a:t>wIth</a:t>
            </a:r>
            <a:r>
              <a:rPr lang="tr-TR" b="0" i="0" dirty="0">
                <a:solidFill>
                  <a:schemeClr val="bg1"/>
                </a:solidFill>
                <a:effectLst/>
                <a:latin typeface="Söhne"/>
              </a:rPr>
              <a:t> </a:t>
            </a:r>
            <a:r>
              <a:rPr lang="tr-TR" b="0" i="0" dirty="0" err="1">
                <a:solidFill>
                  <a:schemeClr val="bg1"/>
                </a:solidFill>
                <a:effectLst/>
                <a:latin typeface="Söhne"/>
              </a:rPr>
              <a:t>other</a:t>
            </a:r>
            <a:r>
              <a:rPr lang="tr-TR" b="0" i="0" dirty="0">
                <a:solidFill>
                  <a:schemeClr val="bg1"/>
                </a:solidFill>
                <a:effectLst/>
                <a:latin typeface="Söhne"/>
              </a:rPr>
              <a:t> </a:t>
            </a:r>
            <a:r>
              <a:rPr lang="tr-TR" b="0" i="0" dirty="0" err="1">
                <a:solidFill>
                  <a:schemeClr val="bg1"/>
                </a:solidFill>
                <a:effectLst/>
                <a:latin typeface="Söhne"/>
              </a:rPr>
              <a:t>technologIes</a:t>
            </a:r>
            <a:endParaRPr lang="tr-TR" dirty="0">
              <a:solidFill>
                <a:schemeClr val="bg1"/>
              </a:solidFill>
            </a:endParaRPr>
          </a:p>
        </p:txBody>
      </p:sp>
      <p:sp>
        <p:nvSpPr>
          <p:cNvPr id="24" name="Metin Yer Tutucusu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rtlCol="0"/>
          <a:lstStyle/>
          <a:p>
            <a:pPr rtl="0"/>
            <a:r>
              <a:rPr lang="tr-TR" b="0" i="0" dirty="0" err="1">
                <a:solidFill>
                  <a:schemeClr val="bg1"/>
                </a:solidFill>
                <a:effectLst/>
                <a:latin typeface="Söhne"/>
              </a:rPr>
              <a:t>ExpansIon</a:t>
            </a:r>
            <a:r>
              <a:rPr lang="tr-TR" b="0" i="0" dirty="0">
                <a:solidFill>
                  <a:schemeClr val="bg1"/>
                </a:solidFill>
                <a:effectLst/>
                <a:latin typeface="Söhne"/>
              </a:rPr>
              <a:t> </a:t>
            </a:r>
            <a:r>
              <a:rPr lang="tr-TR" b="0" dirty="0" err="1">
                <a:solidFill>
                  <a:schemeClr val="bg1"/>
                </a:solidFill>
                <a:latin typeface="Söhne"/>
              </a:rPr>
              <a:t>I</a:t>
            </a:r>
            <a:r>
              <a:rPr lang="tr-TR" b="0" i="0" dirty="0" err="1">
                <a:solidFill>
                  <a:schemeClr val="bg1"/>
                </a:solidFill>
                <a:effectLst/>
                <a:latin typeface="Söhne"/>
              </a:rPr>
              <a:t>nto</a:t>
            </a:r>
            <a:r>
              <a:rPr lang="tr-TR" b="0" i="0" dirty="0">
                <a:solidFill>
                  <a:schemeClr val="bg1"/>
                </a:solidFill>
                <a:effectLst/>
                <a:latin typeface="Söhne"/>
              </a:rPr>
              <a:t> </a:t>
            </a:r>
            <a:r>
              <a:rPr lang="tr-TR" b="0" i="0" dirty="0" err="1">
                <a:solidFill>
                  <a:schemeClr val="bg1"/>
                </a:solidFill>
                <a:effectLst/>
                <a:latin typeface="Söhne"/>
              </a:rPr>
              <a:t>new</a:t>
            </a:r>
            <a:r>
              <a:rPr lang="tr-TR" b="0" i="0" dirty="0">
                <a:solidFill>
                  <a:schemeClr val="bg1"/>
                </a:solidFill>
                <a:effectLst/>
                <a:latin typeface="Söhne"/>
              </a:rPr>
              <a:t> </a:t>
            </a:r>
            <a:r>
              <a:rPr lang="tr-TR" b="0" i="0" dirty="0" err="1">
                <a:solidFill>
                  <a:schemeClr val="bg1"/>
                </a:solidFill>
                <a:effectLst/>
                <a:latin typeface="Söhne"/>
              </a:rPr>
              <a:t>domaIns</a:t>
            </a:r>
            <a:endParaRPr lang="tr-TR" dirty="0">
              <a:solidFill>
                <a:schemeClr val="bg1"/>
              </a:solidFill>
            </a:endParaRPr>
          </a:p>
        </p:txBody>
      </p:sp>
      <p:sp>
        <p:nvSpPr>
          <p:cNvPr id="25" name="Metin Yer Tutucusu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1" y="3031460"/>
            <a:ext cx="2147177" cy="868680"/>
          </a:xfrm>
        </p:spPr>
        <p:txBody>
          <a:bodyPr rtlCol="0"/>
          <a:lstStyle/>
          <a:p>
            <a:pPr rtl="0"/>
            <a:r>
              <a:rPr lang="tr-TR" b="0" i="0" dirty="0" err="1">
                <a:solidFill>
                  <a:schemeClr val="bg1"/>
                </a:solidFill>
                <a:effectLst/>
                <a:latin typeface="Söhne"/>
              </a:rPr>
              <a:t>Ethical</a:t>
            </a:r>
            <a:r>
              <a:rPr lang="tr-TR" b="0" i="0" dirty="0">
                <a:solidFill>
                  <a:schemeClr val="bg1"/>
                </a:solidFill>
                <a:effectLst/>
                <a:latin typeface="Söhne"/>
              </a:rPr>
              <a:t> </a:t>
            </a:r>
            <a:r>
              <a:rPr lang="tr-TR" b="0" i="0" dirty="0" err="1">
                <a:solidFill>
                  <a:schemeClr val="bg1"/>
                </a:solidFill>
                <a:effectLst/>
                <a:latin typeface="Söhne"/>
              </a:rPr>
              <a:t>considerations</a:t>
            </a:r>
            <a:endParaRPr lang="tr-TR" dirty="0">
              <a:solidFill>
                <a:schemeClr val="bg1"/>
              </a:solidFill>
            </a:endParaRPr>
          </a:p>
        </p:txBody>
      </p:sp>
      <p:sp>
        <p:nvSpPr>
          <p:cNvPr id="33" name="Metin Yer Tutucusu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2053614"/>
          </a:xfrm>
        </p:spPr>
        <p:txBody>
          <a:bodyPr rtlCol="0">
            <a:normAutofit fontScale="85000" lnSpcReduction="20000"/>
          </a:bodyPr>
          <a:lstStyle/>
          <a:p>
            <a:pPr rtl="0"/>
            <a:r>
              <a:rPr lang="en-US" sz="2000" b="0" i="0" dirty="0" err="1">
                <a:effectLst/>
                <a:latin typeface="Söhne"/>
              </a:rPr>
              <a:t>ChatGPT</a:t>
            </a:r>
            <a:r>
              <a:rPr lang="en-US" sz="2000" b="0" i="0" dirty="0">
                <a:effectLst/>
                <a:latin typeface="Söhne"/>
              </a:rPr>
              <a:t> is likely to be integrated with other technologies, such as virtual and augmented reality, allowing for even more immersive and interactive experiences.</a:t>
            </a:r>
            <a:endParaRPr lang="tr-TR" sz="1600" dirty="0"/>
          </a:p>
        </p:txBody>
      </p:sp>
      <p:sp>
        <p:nvSpPr>
          <p:cNvPr id="34" name="Metin Yer Tutucusu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rtlCol="0">
            <a:noAutofit/>
          </a:bodyPr>
          <a:lstStyle/>
          <a:p>
            <a:pPr rtl="0"/>
            <a:r>
              <a:rPr lang="en-US" sz="1600" b="0" i="0" dirty="0" err="1">
                <a:effectLst/>
                <a:latin typeface="Söhne"/>
              </a:rPr>
              <a:t>ChatGPT</a:t>
            </a:r>
            <a:r>
              <a:rPr lang="en-US" sz="1600" b="0" i="0" dirty="0">
                <a:effectLst/>
                <a:latin typeface="Söhne"/>
              </a:rPr>
              <a:t> is already being used in a wide range of domains, from customer service to mental health support, and we can expect it to continue expanding into new areas, such as finance, law, and engineering.</a:t>
            </a:r>
            <a:endParaRPr lang="tr-TR" sz="1600" dirty="0"/>
          </a:p>
        </p:txBody>
      </p:sp>
      <p:sp>
        <p:nvSpPr>
          <p:cNvPr id="35" name="Metin Yer Tutucusu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rtlCol="0">
            <a:noAutofit/>
          </a:bodyPr>
          <a:lstStyle/>
          <a:p>
            <a:pPr rtl="0"/>
            <a:r>
              <a:rPr lang="en-US" sz="1600" b="0" i="0" dirty="0">
                <a:effectLst/>
                <a:latin typeface="Söhne"/>
              </a:rPr>
              <a:t>As </a:t>
            </a:r>
            <a:r>
              <a:rPr lang="en-US" sz="1600" b="0" i="0" dirty="0" err="1">
                <a:effectLst/>
                <a:latin typeface="Söhne"/>
              </a:rPr>
              <a:t>ChatGPT</a:t>
            </a:r>
            <a:r>
              <a:rPr lang="en-US" sz="1600" b="0" i="0" dirty="0">
                <a:effectLst/>
                <a:latin typeface="Söhne"/>
              </a:rPr>
              <a:t> becomes more powerful and ubiquitous, there will be important ethical considerations to consider, such as privacy, bias, and transparency.</a:t>
            </a:r>
            <a:endParaRPr lang="tr-TR" sz="1600" dirty="0"/>
          </a:p>
        </p:txBody>
      </p:sp>
      <p:sp>
        <p:nvSpPr>
          <p:cNvPr id="38" name="Slayt Numarası Yer Tutucusu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32</a:t>
            </a:fld>
            <a:endParaRPr lang="tr-TR"/>
          </a:p>
        </p:txBody>
      </p:sp>
    </p:spTree>
    <p:extLst>
      <p:ext uri="{BB962C8B-B14F-4D97-AF65-F5344CB8AC3E}">
        <p14:creationId xmlns:p14="http://schemas.microsoft.com/office/powerpoint/2010/main" val="3968854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Yer Tutucusu 7" descr="Minik yazıların ve grafiklerin hareket ettiği bir ekrana bakan bir kadın">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20" name="Başlık 19">
            <a:extLst>
              <a:ext uri="{FF2B5EF4-FFF2-40B4-BE49-F238E27FC236}">
                <a16:creationId xmlns:a16="http://schemas.microsoft.com/office/drawing/2014/main" id="{940324F9-ABF9-4A46-B5E4-21164FADAD0C}"/>
              </a:ext>
            </a:extLst>
          </p:cNvPr>
          <p:cNvSpPr>
            <a:spLocks noGrp="1"/>
          </p:cNvSpPr>
          <p:nvPr>
            <p:ph type="title"/>
          </p:nvPr>
        </p:nvSpPr>
        <p:spPr>
          <a:xfrm>
            <a:off x="0" y="1314450"/>
            <a:ext cx="6743700" cy="4676360"/>
          </a:xfrm>
        </p:spPr>
        <p:txBody>
          <a:bodyPr rtlCol="0"/>
          <a:lstStyle/>
          <a:p>
            <a:pPr rtl="0"/>
            <a:r>
              <a:rPr lang="tr-TR" b="0" i="0" dirty="0" err="1">
                <a:solidFill>
                  <a:srgbClr val="343541"/>
                </a:solidFill>
                <a:effectLst/>
                <a:latin typeface="Söhne"/>
              </a:rPr>
              <a:t>Importance</a:t>
            </a:r>
            <a:r>
              <a:rPr lang="tr-TR" b="0" i="0" dirty="0">
                <a:solidFill>
                  <a:srgbClr val="343541"/>
                </a:solidFill>
                <a:effectLst/>
                <a:latin typeface="Söhne"/>
              </a:rPr>
              <a:t> of </a:t>
            </a:r>
            <a:r>
              <a:rPr lang="tr-TR" b="0" i="0" dirty="0" err="1">
                <a:solidFill>
                  <a:srgbClr val="343541"/>
                </a:solidFill>
                <a:effectLst/>
                <a:latin typeface="Söhne"/>
              </a:rPr>
              <a:t>ChatGPT</a:t>
            </a:r>
            <a:endParaRPr lang="tr-TR" dirty="0"/>
          </a:p>
        </p:txBody>
      </p:sp>
      <p:sp>
        <p:nvSpPr>
          <p:cNvPr id="11" name="Metin Yer Tutucusu 10">
            <a:extLst>
              <a:ext uri="{FF2B5EF4-FFF2-40B4-BE49-F238E27FC236}">
                <a16:creationId xmlns:a16="http://schemas.microsoft.com/office/drawing/2014/main" id="{019E4131-A9F1-45A1-94C6-3C559ABBE9C6}"/>
              </a:ext>
            </a:extLst>
          </p:cNvPr>
          <p:cNvSpPr>
            <a:spLocks noGrp="1"/>
          </p:cNvSpPr>
          <p:nvPr>
            <p:ph type="body" sz="quarter" idx="15"/>
          </p:nvPr>
        </p:nvSpPr>
        <p:spPr>
          <a:xfrm>
            <a:off x="597043" y="2367460"/>
            <a:ext cx="5784707" cy="3176090"/>
          </a:xfrm>
        </p:spPr>
        <p:txBody>
          <a:bodyPr rtlCol="0"/>
          <a:lstStyle/>
          <a:p>
            <a:pPr marL="342900" indent="-342900" rtl="0">
              <a:buFont typeface="Wingdings" panose="05000000000000000000" pitchFamily="2" charset="2"/>
              <a:buChar char="Ø"/>
            </a:pPr>
            <a:r>
              <a:rPr lang="tr-TR" sz="2400" b="0" i="0" dirty="0" err="1">
                <a:solidFill>
                  <a:srgbClr val="374151"/>
                </a:solidFill>
                <a:effectLst/>
                <a:latin typeface="Söhne"/>
              </a:rPr>
              <a:t>Improved</a:t>
            </a:r>
            <a:r>
              <a:rPr lang="tr-TR" sz="2400" b="0" i="0" dirty="0">
                <a:solidFill>
                  <a:srgbClr val="374151"/>
                </a:solidFill>
                <a:effectLst/>
                <a:latin typeface="Söhne"/>
              </a:rPr>
              <a:t> </a:t>
            </a:r>
            <a:r>
              <a:rPr lang="tr-TR" sz="2400" dirty="0" err="1">
                <a:solidFill>
                  <a:srgbClr val="374151"/>
                </a:solidFill>
                <a:latin typeface="Söhne"/>
              </a:rPr>
              <a:t>C</a:t>
            </a:r>
            <a:r>
              <a:rPr lang="tr-TR" sz="2400" b="0" i="0" dirty="0" err="1">
                <a:solidFill>
                  <a:srgbClr val="374151"/>
                </a:solidFill>
                <a:effectLst/>
                <a:latin typeface="Söhne"/>
              </a:rPr>
              <a:t>ommunication</a:t>
            </a:r>
            <a:endParaRPr lang="tr-TR" sz="2400" b="0" i="0" dirty="0">
              <a:solidFill>
                <a:srgbClr val="374151"/>
              </a:solidFill>
              <a:effectLst/>
              <a:latin typeface="Söhne"/>
            </a:endParaRPr>
          </a:p>
          <a:p>
            <a:pPr marL="342900" indent="-342900" rtl="0">
              <a:buFont typeface="Wingdings" panose="05000000000000000000" pitchFamily="2" charset="2"/>
              <a:buChar char="Ø"/>
            </a:pPr>
            <a:r>
              <a:rPr lang="tr-TR" sz="2400" b="0" i="0" dirty="0" err="1">
                <a:solidFill>
                  <a:srgbClr val="374151"/>
                </a:solidFill>
                <a:effectLst/>
                <a:latin typeface="Söhne"/>
              </a:rPr>
              <a:t>Increased</a:t>
            </a:r>
            <a:r>
              <a:rPr lang="tr-TR" sz="2400" b="0" i="0" dirty="0">
                <a:solidFill>
                  <a:srgbClr val="374151"/>
                </a:solidFill>
                <a:effectLst/>
                <a:latin typeface="Söhne"/>
              </a:rPr>
              <a:t> </a:t>
            </a:r>
            <a:r>
              <a:rPr lang="tr-TR" sz="2400" dirty="0" err="1">
                <a:solidFill>
                  <a:srgbClr val="374151"/>
                </a:solidFill>
                <a:latin typeface="Söhne"/>
              </a:rPr>
              <a:t>E</a:t>
            </a:r>
            <a:r>
              <a:rPr lang="tr-TR" sz="2400" b="0" i="0" dirty="0" err="1">
                <a:solidFill>
                  <a:srgbClr val="374151"/>
                </a:solidFill>
                <a:effectLst/>
                <a:latin typeface="Söhne"/>
              </a:rPr>
              <a:t>fficiency</a:t>
            </a:r>
            <a:endParaRPr lang="tr-TR" sz="2400" dirty="0">
              <a:solidFill>
                <a:srgbClr val="374151"/>
              </a:solidFill>
              <a:latin typeface="Söhne"/>
            </a:endParaRPr>
          </a:p>
          <a:p>
            <a:pPr marL="342900" indent="-342900" rtl="0">
              <a:buFont typeface="Wingdings" panose="05000000000000000000" pitchFamily="2" charset="2"/>
              <a:buChar char="Ø"/>
            </a:pPr>
            <a:r>
              <a:rPr lang="tr-TR" sz="2400" b="0" i="0" dirty="0" err="1">
                <a:solidFill>
                  <a:srgbClr val="374151"/>
                </a:solidFill>
                <a:effectLst/>
                <a:latin typeface="Söhne"/>
              </a:rPr>
              <a:t>Personalization</a:t>
            </a:r>
            <a:endParaRPr lang="tr-TR" sz="2400" b="0" i="0" dirty="0">
              <a:solidFill>
                <a:srgbClr val="374151"/>
              </a:solidFill>
              <a:effectLst/>
              <a:latin typeface="Söhne"/>
            </a:endParaRPr>
          </a:p>
          <a:p>
            <a:pPr marL="342900" indent="-342900" rtl="0">
              <a:buFont typeface="Wingdings" panose="05000000000000000000" pitchFamily="2" charset="2"/>
              <a:buChar char="Ø"/>
            </a:pPr>
            <a:r>
              <a:rPr lang="tr-TR" sz="2400" b="0" i="0" dirty="0">
                <a:solidFill>
                  <a:srgbClr val="374151"/>
                </a:solidFill>
                <a:effectLst/>
                <a:latin typeface="Söhne"/>
              </a:rPr>
              <a:t>Accessibility</a:t>
            </a:r>
            <a:endParaRPr lang="tr-TR" sz="2400" dirty="0">
              <a:solidFill>
                <a:srgbClr val="374151"/>
              </a:solidFill>
              <a:latin typeface="Söhne"/>
            </a:endParaRPr>
          </a:p>
          <a:p>
            <a:pPr marL="342900" indent="-342900" rtl="0">
              <a:buFont typeface="Wingdings" panose="05000000000000000000" pitchFamily="2" charset="2"/>
              <a:buChar char="Ø"/>
            </a:pPr>
            <a:r>
              <a:rPr lang="tr-TR" sz="2400" b="0" i="0" dirty="0" err="1">
                <a:solidFill>
                  <a:srgbClr val="374151"/>
                </a:solidFill>
                <a:effectLst/>
                <a:latin typeface="Söhne"/>
              </a:rPr>
              <a:t>Mental</a:t>
            </a:r>
            <a:r>
              <a:rPr lang="tr-TR" sz="2400" b="0" i="0" dirty="0">
                <a:solidFill>
                  <a:srgbClr val="374151"/>
                </a:solidFill>
                <a:effectLst/>
                <a:latin typeface="Söhne"/>
              </a:rPr>
              <a:t> </a:t>
            </a:r>
            <a:r>
              <a:rPr lang="tr-TR" sz="2400" dirty="0" err="1">
                <a:solidFill>
                  <a:srgbClr val="374151"/>
                </a:solidFill>
                <a:latin typeface="Söhne"/>
              </a:rPr>
              <a:t>H</a:t>
            </a:r>
            <a:r>
              <a:rPr lang="tr-TR" sz="2400" b="0" i="0" dirty="0" err="1">
                <a:solidFill>
                  <a:srgbClr val="374151"/>
                </a:solidFill>
                <a:effectLst/>
                <a:latin typeface="Söhne"/>
              </a:rPr>
              <a:t>ealth</a:t>
            </a:r>
            <a:r>
              <a:rPr lang="tr-TR" sz="2400" b="0" i="0" dirty="0">
                <a:solidFill>
                  <a:srgbClr val="374151"/>
                </a:solidFill>
                <a:effectLst/>
                <a:latin typeface="Söhne"/>
              </a:rPr>
              <a:t> </a:t>
            </a:r>
            <a:r>
              <a:rPr lang="tr-TR" sz="2400" dirty="0" err="1">
                <a:solidFill>
                  <a:srgbClr val="374151"/>
                </a:solidFill>
                <a:latin typeface="Söhne"/>
              </a:rPr>
              <a:t>S</a:t>
            </a:r>
            <a:r>
              <a:rPr lang="tr-TR" sz="2400" b="0" i="0" dirty="0" err="1">
                <a:solidFill>
                  <a:srgbClr val="374151"/>
                </a:solidFill>
                <a:effectLst/>
                <a:latin typeface="Söhne"/>
              </a:rPr>
              <a:t>upport</a:t>
            </a:r>
            <a:endParaRPr lang="tr-TR" sz="2400" b="0" i="0" dirty="0">
              <a:solidFill>
                <a:srgbClr val="374151"/>
              </a:solidFill>
              <a:effectLst/>
              <a:latin typeface="Söhne"/>
            </a:endParaRPr>
          </a:p>
          <a:p>
            <a:pPr marL="342900" indent="-342900" rtl="0">
              <a:buFont typeface="Wingdings" panose="05000000000000000000" pitchFamily="2" charset="2"/>
              <a:buChar char="Ø"/>
            </a:pPr>
            <a:r>
              <a:rPr lang="tr-TR" sz="2400" b="0" i="0" dirty="0" err="1">
                <a:solidFill>
                  <a:srgbClr val="374151"/>
                </a:solidFill>
                <a:effectLst/>
                <a:latin typeface="Söhne"/>
              </a:rPr>
              <a:t>Education</a:t>
            </a:r>
            <a:endParaRPr lang="tr-TR" sz="2400" dirty="0">
              <a:solidFill>
                <a:srgbClr val="374151"/>
              </a:solidFill>
              <a:latin typeface="Söhne"/>
            </a:endParaRPr>
          </a:p>
        </p:txBody>
      </p:sp>
      <p:sp>
        <p:nvSpPr>
          <p:cNvPr id="16" name="Slayt Numarası Yer Tutucusu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33</a:t>
            </a:fld>
            <a:endParaRPr lang="tr-TR"/>
          </a:p>
        </p:txBody>
      </p:sp>
    </p:spTree>
    <p:extLst>
      <p:ext uri="{BB962C8B-B14F-4D97-AF65-F5344CB8AC3E}">
        <p14:creationId xmlns:p14="http://schemas.microsoft.com/office/powerpoint/2010/main" val="1987845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Resim Yer Tutucusu 13" descr="Sanal gerçeklik gözlüğü takan bir kadın&#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8153400" cy="6858000"/>
          </a:xfrm>
        </p:spPr>
      </p:pic>
      <p:sp>
        <p:nvSpPr>
          <p:cNvPr id="15" name="Başlık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tr-TR" sz="3200" dirty="0">
                <a:ln w="19050">
                  <a:solidFill>
                    <a:schemeClr val="accent4">
                      <a:lumMod val="75000"/>
                    </a:schemeClr>
                  </a:solidFill>
                </a:ln>
                <a:solidFill>
                  <a:schemeClr val="accent4">
                    <a:lumMod val="50000"/>
                  </a:schemeClr>
                </a:solidFill>
                <a:effectLst>
                  <a:reflection blurRad="6350" stA="55000" endA="300" endPos="45500" dir="5400000" sy="-100000" algn="bl" rotWithShape="0"/>
                </a:effectLst>
              </a:rPr>
              <a:t>Teşekkürler</a:t>
            </a:r>
          </a:p>
        </p:txBody>
      </p:sp>
      <p:sp>
        <p:nvSpPr>
          <p:cNvPr id="9" name="Metin Yer Tutucusu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rtlCol="0"/>
          <a:lstStyle/>
          <a:p>
            <a:pPr rtl="0"/>
            <a:r>
              <a:rPr lang="tr-TR" sz="2000" dirty="0"/>
              <a:t>Beril Dindar​</a:t>
            </a:r>
          </a:p>
          <a:p>
            <a:pPr rtl="0"/>
            <a:r>
              <a:rPr lang="tr-TR" sz="2000" dirty="0"/>
              <a:t>berild@cloudcan.com​</a:t>
            </a:r>
          </a:p>
          <a:p>
            <a:pPr rtl="0"/>
            <a:r>
              <a:rPr lang="tr-TR" sz="2000" dirty="0"/>
              <a:t>https://cloudcan.com/</a:t>
            </a:r>
          </a:p>
        </p:txBody>
      </p:sp>
      <p:sp>
        <p:nvSpPr>
          <p:cNvPr id="12" name="Slayt Numarası Yer Tutucusu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34</a:t>
            </a:fld>
            <a:endParaRPr lang="tr-TR"/>
          </a:p>
        </p:txBody>
      </p:sp>
      <p:pic>
        <p:nvPicPr>
          <p:cNvPr id="3074" name="Picture 2" descr="Seçili fotoğraf">
            <a:extLst>
              <a:ext uri="{FF2B5EF4-FFF2-40B4-BE49-F238E27FC236}">
                <a16:creationId xmlns:a16="http://schemas.microsoft.com/office/drawing/2014/main" id="{36881574-5188-92F7-C143-AA4D8974F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6032" y="3805162"/>
            <a:ext cx="2447146" cy="24437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569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atgpt kullanım örnekleri">
            <a:extLst>
              <a:ext uri="{FF2B5EF4-FFF2-40B4-BE49-F238E27FC236}">
                <a16:creationId xmlns:a16="http://schemas.microsoft.com/office/drawing/2014/main" id="{0A30D449-7271-6A29-E448-9984E63C4503}"/>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7865" b="7865"/>
          <a:stretch/>
        </p:blipFill>
        <p:spPr bwMode="auto">
          <a:xfrm>
            <a:off x="20" y="10"/>
            <a:ext cx="12191980" cy="6857990"/>
          </a:xfrm>
          <a:prstGeom prst="rect">
            <a:avLst/>
          </a:prstGeom>
          <a:solidFill>
            <a:srgbClr val="FFFFFF"/>
          </a:solidFill>
        </p:spPr>
      </p:pic>
      <p:sp>
        <p:nvSpPr>
          <p:cNvPr id="5129" name="Footer Placeholder 3">
            <a:extLst>
              <a:ext uri="{FF2B5EF4-FFF2-40B4-BE49-F238E27FC236}">
                <a16:creationId xmlns:a16="http://schemas.microsoft.com/office/drawing/2014/main" id="{B04FC4E8-153D-BA36-DC23-47FDFF786FCC}"/>
              </a:ext>
            </a:extLst>
          </p:cNvPr>
          <p:cNvSpPr>
            <a:spLocks noGrp="1"/>
          </p:cNvSpPr>
          <p:nvPr>
            <p:ph type="ftr" sz="quarter" idx="11"/>
          </p:nvPr>
        </p:nvSpPr>
        <p:spPr>
          <a:xfrm>
            <a:off x="4038600" y="6356350"/>
            <a:ext cx="4114800" cy="365125"/>
          </a:xfrm>
        </p:spPr>
        <p:txBody>
          <a:bodyPr/>
          <a:lstStyle/>
          <a:p>
            <a:pPr rtl="0">
              <a:spcAft>
                <a:spcPts val="600"/>
              </a:spcAft>
            </a:pPr>
            <a:r>
              <a:rPr lang="tr-TR" noProof="0"/>
              <a:t>SUNUM DESTESİ</a:t>
            </a:r>
          </a:p>
        </p:txBody>
      </p:sp>
      <p:sp>
        <p:nvSpPr>
          <p:cNvPr id="5131" name="Slide Number Placeholder 4">
            <a:extLst>
              <a:ext uri="{FF2B5EF4-FFF2-40B4-BE49-F238E27FC236}">
                <a16:creationId xmlns:a16="http://schemas.microsoft.com/office/drawing/2014/main" id="{690A737F-FACF-3D04-218D-F819ACA9DA68}"/>
              </a:ext>
            </a:extLst>
          </p:cNvPr>
          <p:cNvSpPr>
            <a:spLocks noGrp="1"/>
          </p:cNvSpPr>
          <p:nvPr>
            <p:ph type="sldNum" sz="quarter" idx="12"/>
          </p:nvPr>
        </p:nvSpPr>
        <p:spPr>
          <a:xfrm>
            <a:off x="8610600" y="6356350"/>
            <a:ext cx="2743200" cy="365125"/>
          </a:xfrm>
        </p:spPr>
        <p:txBody>
          <a:bodyPr/>
          <a:lstStyle/>
          <a:p>
            <a:pPr rtl="0">
              <a:spcAft>
                <a:spcPts val="600"/>
              </a:spcAft>
            </a:pPr>
            <a:fld id="{A402E4C0-AD5E-4E8C-9F21-7CCE474BDCEB}" type="slidenum">
              <a:rPr lang="tr-TR" noProof="0" smtClean="0"/>
              <a:pPr rtl="0">
                <a:spcAft>
                  <a:spcPts val="600"/>
                </a:spcAft>
              </a:pPr>
              <a:t>4</a:t>
            </a:fld>
            <a:endParaRPr lang="tr-TR" noProof="0"/>
          </a:p>
        </p:txBody>
      </p:sp>
      <p:sp>
        <p:nvSpPr>
          <p:cNvPr id="5133" name="Title 5">
            <a:extLst>
              <a:ext uri="{FF2B5EF4-FFF2-40B4-BE49-F238E27FC236}">
                <a16:creationId xmlns:a16="http://schemas.microsoft.com/office/drawing/2014/main" id="{92110E2E-22A3-3ABB-DA74-2EED50AB8439}"/>
              </a:ext>
            </a:extLst>
          </p:cNvPr>
          <p:cNvSpPr>
            <a:spLocks noGrp="1"/>
          </p:cNvSpPr>
          <p:nvPr>
            <p:ph type="title"/>
          </p:nvPr>
        </p:nvSpPr>
        <p:spPr>
          <a:xfrm>
            <a:off x="0" y="1353381"/>
            <a:ext cx="5622878" cy="4151236"/>
          </a:xfrm>
        </p:spPr>
        <p:txBody>
          <a:bodyPr/>
          <a:lstStyle/>
          <a:p>
            <a:pPr algn="ctr"/>
            <a:r>
              <a:rPr lang="tr-TR" dirty="0" err="1"/>
              <a:t>Please</a:t>
            </a:r>
            <a:r>
              <a:rPr lang="tr-TR" dirty="0"/>
              <a:t> </a:t>
            </a:r>
            <a:r>
              <a:rPr lang="tr-TR" dirty="0" err="1"/>
              <a:t>Scanner</a:t>
            </a:r>
            <a:br>
              <a:rPr lang="tr-TR" dirty="0"/>
            </a:br>
            <a:r>
              <a:rPr lang="tr-TR" dirty="0"/>
              <a:t>ME</a:t>
            </a:r>
            <a:endParaRPr lang="en-US" dirty="0"/>
          </a:p>
        </p:txBody>
      </p:sp>
      <p:pic>
        <p:nvPicPr>
          <p:cNvPr id="5" name="Resim 4">
            <a:extLst>
              <a:ext uri="{FF2B5EF4-FFF2-40B4-BE49-F238E27FC236}">
                <a16:creationId xmlns:a16="http://schemas.microsoft.com/office/drawing/2014/main" id="{99FAE3A4-4833-0D6A-DC75-B8BE4A010F68}"/>
              </a:ext>
            </a:extLst>
          </p:cNvPr>
          <p:cNvPicPr>
            <a:picLocks noChangeAspect="1"/>
          </p:cNvPicPr>
          <p:nvPr/>
        </p:nvPicPr>
        <p:blipFill>
          <a:blip r:embed="rId3"/>
          <a:stretch>
            <a:fillRect/>
          </a:stretch>
        </p:blipFill>
        <p:spPr>
          <a:xfrm>
            <a:off x="1742755" y="3086508"/>
            <a:ext cx="2295845" cy="16575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4900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metin, elektronik donanım, klavye içeren bir resim&#10;&#10;Açıklama otomatik olarak oluşturuldu">
            <a:extLst>
              <a:ext uri="{FF2B5EF4-FFF2-40B4-BE49-F238E27FC236}">
                <a16:creationId xmlns:a16="http://schemas.microsoft.com/office/drawing/2014/main" id="{38A9C0AC-AB89-7BCC-CADF-DE3AF262956C}"/>
              </a:ext>
            </a:extLst>
          </p:cNvPr>
          <p:cNvPicPr>
            <a:picLocks noChangeAspect="1"/>
          </p:cNvPicPr>
          <p:nvPr/>
        </p:nvPicPr>
        <p:blipFill>
          <a:blip r:embed="rId3"/>
          <a:stretch>
            <a:fillRect/>
          </a:stretch>
        </p:blipFill>
        <p:spPr>
          <a:xfrm>
            <a:off x="0" y="0"/>
            <a:ext cx="12192000" cy="6858000"/>
          </a:xfrm>
          <a:prstGeom prst="rect">
            <a:avLst/>
          </a:prstGeom>
          <a:noFill/>
        </p:spPr>
      </p:pic>
      <p:sp>
        <p:nvSpPr>
          <p:cNvPr id="5" name="Slayt Numarası Yer Tutucusu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A402E4C0-AD5E-4E8C-9F21-7CCE474BDCEB}" type="slidenum">
              <a:rPr lang="tr-TR" smtClean="0"/>
              <a:pPr rtl="0">
                <a:spcAft>
                  <a:spcPts val="600"/>
                </a:spcAft>
              </a:pPr>
              <a:t>5</a:t>
            </a:fld>
            <a:endParaRPr lang="tr-TR"/>
          </a:p>
        </p:txBody>
      </p:sp>
      <p:sp>
        <p:nvSpPr>
          <p:cNvPr id="126" name="Title 5">
            <a:extLst>
              <a:ext uri="{FF2B5EF4-FFF2-40B4-BE49-F238E27FC236}">
                <a16:creationId xmlns:a16="http://schemas.microsoft.com/office/drawing/2014/main" id="{99317753-E4F1-B315-E9DB-4617D7EB5D5D}"/>
              </a:ext>
            </a:extLst>
          </p:cNvPr>
          <p:cNvSpPr>
            <a:spLocks noGrp="1"/>
          </p:cNvSpPr>
          <p:nvPr>
            <p:ph type="title"/>
          </p:nvPr>
        </p:nvSpPr>
        <p:spPr>
          <a:xfrm>
            <a:off x="0" y="1353381"/>
            <a:ext cx="5622878" cy="4151236"/>
          </a:xfrm>
        </p:spPr>
        <p:txBody>
          <a:bodyPr/>
          <a:lstStyle/>
          <a:p>
            <a:r>
              <a:rPr lang="tr-TR" dirty="0" err="1"/>
              <a:t>Chatgpt</a:t>
            </a:r>
            <a:r>
              <a:rPr lang="tr-TR" dirty="0"/>
              <a:t> </a:t>
            </a:r>
            <a:r>
              <a:rPr lang="tr-TR" dirty="0" err="1"/>
              <a:t>by</a:t>
            </a:r>
            <a:r>
              <a:rPr lang="tr-TR" dirty="0"/>
              <a:t> </a:t>
            </a:r>
            <a:r>
              <a:rPr lang="tr-TR" dirty="0" err="1"/>
              <a:t>openaı</a:t>
            </a:r>
            <a:endParaRPr lang="en-US" dirty="0"/>
          </a:p>
        </p:txBody>
      </p:sp>
      <p:sp>
        <p:nvSpPr>
          <p:cNvPr id="30" name="Metin Yer Tutucusu 29">
            <a:extLst>
              <a:ext uri="{FF2B5EF4-FFF2-40B4-BE49-F238E27FC236}">
                <a16:creationId xmlns:a16="http://schemas.microsoft.com/office/drawing/2014/main" id="{E1840D15-B3C7-4446-9131-8F222F601B1B}"/>
              </a:ext>
            </a:extLst>
          </p:cNvPr>
          <p:cNvSpPr>
            <a:spLocks noGrp="1"/>
          </p:cNvSpPr>
          <p:nvPr>
            <p:ph type="body" sz="quarter" idx="15"/>
          </p:nvPr>
        </p:nvSpPr>
        <p:spPr>
          <a:xfrm>
            <a:off x="577993" y="2689071"/>
            <a:ext cx="4567209" cy="2212496"/>
          </a:xfrm>
        </p:spPr>
        <p:txBody>
          <a:bodyPr rtlCol="0">
            <a:noAutofit/>
          </a:bodyPr>
          <a:lstStyle/>
          <a:p>
            <a:pPr rtl="0"/>
            <a:r>
              <a:rPr lang="en-US" sz="1600" b="1" i="0" dirty="0" err="1">
                <a:effectLst/>
              </a:rPr>
              <a:t>ChatGPT</a:t>
            </a:r>
            <a:r>
              <a:rPr lang="en-US" sz="1600" b="0" i="0" dirty="0">
                <a:effectLst/>
              </a:rPr>
              <a:t> is an </a:t>
            </a:r>
            <a:r>
              <a:rPr lang="en-US" sz="1600" dirty="0"/>
              <a:t>artificial</a:t>
            </a:r>
            <a:r>
              <a:rPr lang="tr-TR" sz="1600" dirty="0"/>
              <a:t> </a:t>
            </a:r>
            <a:r>
              <a:rPr lang="en-US" sz="1600" dirty="0"/>
              <a:t>intelligence</a:t>
            </a:r>
            <a:r>
              <a:rPr lang="en-US" sz="1600" b="0" i="0" dirty="0">
                <a:effectLst/>
              </a:rPr>
              <a:t> </a:t>
            </a:r>
            <a:r>
              <a:rPr lang="en-US" sz="1600" dirty="0"/>
              <a:t>chatbot</a:t>
            </a:r>
            <a:r>
              <a:rPr lang="en-US" sz="1600" b="0" i="0" dirty="0">
                <a:effectLst/>
              </a:rPr>
              <a:t> developed by </a:t>
            </a:r>
            <a:r>
              <a:rPr lang="en-US" sz="1600" dirty="0" err="1"/>
              <a:t>OpenAI</a:t>
            </a:r>
            <a:r>
              <a:rPr lang="en-US" sz="1600" b="0" i="0" dirty="0">
                <a:effectLst/>
              </a:rPr>
              <a:t> and launched in November 2022. It is built on top of </a:t>
            </a:r>
            <a:r>
              <a:rPr lang="en-US" sz="1600" b="0" i="0" dirty="0" err="1">
                <a:effectLst/>
              </a:rPr>
              <a:t>OpenAI's</a:t>
            </a:r>
            <a:r>
              <a:rPr lang="en-US" sz="1600" b="0" i="0" dirty="0">
                <a:effectLst/>
              </a:rPr>
              <a:t> </a:t>
            </a:r>
            <a:r>
              <a:rPr lang="en-US" sz="1600" dirty="0"/>
              <a:t>GPT-3.5</a:t>
            </a:r>
            <a:r>
              <a:rPr lang="en-US" sz="1600" b="0" i="0" dirty="0">
                <a:effectLst/>
              </a:rPr>
              <a:t> and </a:t>
            </a:r>
            <a:r>
              <a:rPr lang="en-US" sz="1600" dirty="0"/>
              <a:t>GPT-4</a:t>
            </a:r>
            <a:r>
              <a:rPr lang="en-US" sz="1600" b="0" i="0" dirty="0">
                <a:effectLst/>
              </a:rPr>
              <a:t> families of </a:t>
            </a:r>
            <a:r>
              <a:rPr lang="en-US" sz="1600" dirty="0" err="1"/>
              <a:t>larg</a:t>
            </a:r>
            <a:r>
              <a:rPr lang="tr-TR" sz="1600" dirty="0"/>
              <a:t>e</a:t>
            </a:r>
            <a:r>
              <a:rPr lang="en-US" sz="1600" dirty="0"/>
              <a:t> language mode</a:t>
            </a:r>
            <a:r>
              <a:rPr lang="tr-TR" sz="1600" dirty="0" err="1"/>
              <a:t>ls</a:t>
            </a:r>
            <a:r>
              <a:rPr lang="en-US" sz="1600" b="0" i="0" dirty="0">
                <a:effectLst/>
              </a:rPr>
              <a:t> and has been </a:t>
            </a:r>
            <a:r>
              <a:rPr lang="en-US" sz="1600" dirty="0"/>
              <a:t>fine-tuned</a:t>
            </a:r>
            <a:r>
              <a:rPr lang="en-US" sz="1600" b="0" i="0" dirty="0">
                <a:effectLst/>
              </a:rPr>
              <a:t> (an approach to </a:t>
            </a:r>
            <a:r>
              <a:rPr lang="en-US" sz="1600" dirty="0"/>
              <a:t>transfer learning</a:t>
            </a:r>
            <a:r>
              <a:rPr lang="en-US" sz="1600" b="0" i="0" dirty="0">
                <a:effectLst/>
              </a:rPr>
              <a:t>) using both </a:t>
            </a:r>
            <a:r>
              <a:rPr lang="en-US" sz="1600" dirty="0"/>
              <a:t>supervised</a:t>
            </a:r>
            <a:r>
              <a:rPr lang="en-US" sz="1600" b="0" i="0" dirty="0">
                <a:effectLst/>
              </a:rPr>
              <a:t> and </a:t>
            </a:r>
            <a:r>
              <a:rPr lang="en-US" sz="1600" dirty="0"/>
              <a:t>reinforcement learning</a:t>
            </a:r>
            <a:r>
              <a:rPr lang="en-US" sz="1600" b="0" i="0" dirty="0">
                <a:effectLst/>
              </a:rPr>
              <a:t> techniques.</a:t>
            </a:r>
            <a:endParaRPr lang="tr-TR" sz="1600" b="1" dirty="0"/>
          </a:p>
        </p:txBody>
      </p:sp>
    </p:spTree>
    <p:extLst>
      <p:ext uri="{BB962C8B-B14F-4D97-AF65-F5344CB8AC3E}">
        <p14:creationId xmlns:p14="http://schemas.microsoft.com/office/powerpoint/2010/main" val="27737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Yer Tutucusu 20" descr="Sanal gerçeklik gözlüğü takan bir kadın&#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Başlık 17">
            <a:extLst>
              <a:ext uri="{FF2B5EF4-FFF2-40B4-BE49-F238E27FC236}">
                <a16:creationId xmlns:a16="http://schemas.microsoft.com/office/drawing/2014/main" id="{17062936-5CF9-46DE-8DD5-5C63AAD751F7}"/>
              </a:ext>
            </a:extLst>
          </p:cNvPr>
          <p:cNvSpPr>
            <a:spLocks noGrp="1"/>
          </p:cNvSpPr>
          <p:nvPr>
            <p:ph type="title"/>
          </p:nvPr>
        </p:nvSpPr>
        <p:spPr>
          <a:xfrm>
            <a:off x="6171898" y="2131378"/>
            <a:ext cx="5749200" cy="3084630"/>
          </a:xfrm>
        </p:spPr>
        <p:txBody>
          <a:bodyPr rtlCol="0">
            <a:normAutofit/>
          </a:bodyPr>
          <a:lstStyle/>
          <a:p>
            <a:pPr rtl="0"/>
            <a:r>
              <a:rPr lang="tr-TR" sz="2000" dirty="0" err="1"/>
              <a:t>Artıfıcıal</a:t>
            </a:r>
            <a:r>
              <a:rPr lang="tr-TR" sz="2000" dirty="0"/>
              <a:t> </a:t>
            </a:r>
            <a:r>
              <a:rPr lang="tr-TR" sz="2000" dirty="0" err="1"/>
              <a:t>ıntellıgence</a:t>
            </a:r>
            <a:endParaRPr lang="tr-TR" sz="2000" dirty="0"/>
          </a:p>
        </p:txBody>
      </p:sp>
      <p:sp>
        <p:nvSpPr>
          <p:cNvPr id="57" name="Metin Yer Tutucusu 56">
            <a:extLst>
              <a:ext uri="{FF2B5EF4-FFF2-40B4-BE49-F238E27FC236}">
                <a16:creationId xmlns:a16="http://schemas.microsoft.com/office/drawing/2014/main" id="{157DA62F-DBB5-42B6-A283-774219082BAF}"/>
              </a:ext>
            </a:extLst>
          </p:cNvPr>
          <p:cNvSpPr>
            <a:spLocks noGrp="1"/>
          </p:cNvSpPr>
          <p:nvPr>
            <p:ph type="body" sz="quarter" idx="15"/>
          </p:nvPr>
        </p:nvSpPr>
        <p:spPr>
          <a:xfrm>
            <a:off x="6739196" y="3424312"/>
            <a:ext cx="4614604" cy="2200634"/>
          </a:xfrm>
        </p:spPr>
        <p:txBody>
          <a:bodyPr rtlCol="0"/>
          <a:lstStyle/>
          <a:p>
            <a:pPr>
              <a:lnSpc>
                <a:spcPct val="94000"/>
              </a:lnSpc>
              <a:spcBef>
                <a:spcPts val="0"/>
              </a:spcBef>
            </a:pPr>
            <a:r>
              <a:rPr lang="en-US" sz="2400" spc="0" dirty="0">
                <a:solidFill>
                  <a:schemeClr val="tx1"/>
                </a:solidFill>
                <a:latin typeface="Söhne"/>
              </a:rPr>
              <a:t>AI can be classified into two broad categories:</a:t>
            </a:r>
            <a:endParaRPr lang="tr-TR" sz="2400" spc="0" dirty="0">
              <a:solidFill>
                <a:schemeClr val="tx1"/>
              </a:solidFill>
              <a:latin typeface="Söhne"/>
            </a:endParaRPr>
          </a:p>
          <a:p>
            <a:pPr marL="457200" indent="-457200">
              <a:lnSpc>
                <a:spcPct val="94000"/>
              </a:lnSpc>
              <a:spcBef>
                <a:spcPts val="0"/>
              </a:spcBef>
              <a:buFont typeface="Wingdings" panose="05000000000000000000" pitchFamily="2" charset="2"/>
              <a:buChar char="v"/>
            </a:pPr>
            <a:r>
              <a:rPr lang="tr-TR" sz="2400" spc="0" dirty="0">
                <a:solidFill>
                  <a:schemeClr val="tx1"/>
                </a:solidFill>
                <a:latin typeface="Söhne"/>
              </a:rPr>
              <a:t>N</a:t>
            </a:r>
            <a:r>
              <a:rPr lang="en-US" sz="2400" spc="0" dirty="0">
                <a:solidFill>
                  <a:schemeClr val="tx1"/>
                </a:solidFill>
                <a:latin typeface="Söhne"/>
              </a:rPr>
              <a:t>arrow or </a:t>
            </a:r>
            <a:r>
              <a:rPr lang="tr-TR" sz="2400" spc="0" dirty="0">
                <a:solidFill>
                  <a:schemeClr val="tx1"/>
                </a:solidFill>
                <a:latin typeface="Söhne"/>
              </a:rPr>
              <a:t>W</a:t>
            </a:r>
            <a:r>
              <a:rPr lang="en-US" sz="2400" spc="0" dirty="0" err="1">
                <a:solidFill>
                  <a:schemeClr val="tx1"/>
                </a:solidFill>
                <a:latin typeface="Söhne"/>
              </a:rPr>
              <a:t>eak</a:t>
            </a:r>
            <a:r>
              <a:rPr lang="en-US" sz="2400" spc="0" dirty="0">
                <a:solidFill>
                  <a:schemeClr val="tx1"/>
                </a:solidFill>
                <a:latin typeface="Söhne"/>
              </a:rPr>
              <a:t> AI </a:t>
            </a:r>
            <a:endParaRPr lang="tr-TR" sz="2400" spc="0" dirty="0">
              <a:solidFill>
                <a:schemeClr val="tx1"/>
              </a:solidFill>
              <a:latin typeface="Söhne"/>
            </a:endParaRPr>
          </a:p>
          <a:p>
            <a:pPr marL="457200" indent="-457200">
              <a:lnSpc>
                <a:spcPct val="94000"/>
              </a:lnSpc>
              <a:spcBef>
                <a:spcPts val="0"/>
              </a:spcBef>
              <a:buFont typeface="Wingdings" panose="05000000000000000000" pitchFamily="2" charset="2"/>
              <a:buChar char="v"/>
            </a:pPr>
            <a:r>
              <a:rPr lang="tr-TR" sz="2400" spc="0" dirty="0">
                <a:solidFill>
                  <a:schemeClr val="tx1"/>
                </a:solidFill>
                <a:latin typeface="Söhne"/>
              </a:rPr>
              <a:t>G</a:t>
            </a:r>
            <a:r>
              <a:rPr lang="en-US" sz="2400" spc="0" dirty="0" err="1">
                <a:solidFill>
                  <a:schemeClr val="tx1"/>
                </a:solidFill>
                <a:latin typeface="Söhne"/>
              </a:rPr>
              <a:t>eneral</a:t>
            </a:r>
            <a:r>
              <a:rPr lang="en-US" sz="2400" spc="0" dirty="0">
                <a:solidFill>
                  <a:schemeClr val="tx1"/>
                </a:solidFill>
                <a:latin typeface="Söhne"/>
              </a:rPr>
              <a:t> or </a:t>
            </a:r>
            <a:r>
              <a:rPr lang="tr-TR" sz="2400" spc="0" dirty="0">
                <a:solidFill>
                  <a:schemeClr val="tx1"/>
                </a:solidFill>
                <a:latin typeface="Söhne"/>
              </a:rPr>
              <a:t>S</a:t>
            </a:r>
            <a:r>
              <a:rPr lang="en-US" sz="2400" spc="0" dirty="0" err="1">
                <a:solidFill>
                  <a:schemeClr val="tx1"/>
                </a:solidFill>
                <a:latin typeface="Söhne"/>
              </a:rPr>
              <a:t>trong</a:t>
            </a:r>
            <a:r>
              <a:rPr lang="en-US" sz="2400" spc="0" dirty="0">
                <a:solidFill>
                  <a:schemeClr val="tx1"/>
                </a:solidFill>
                <a:latin typeface="Söhne"/>
              </a:rPr>
              <a:t> AI</a:t>
            </a:r>
            <a:endParaRPr lang="tr-TR" sz="2400" spc="0" dirty="0">
              <a:solidFill>
                <a:schemeClr val="tx1"/>
              </a:solidFill>
              <a:latin typeface="Söhne"/>
            </a:endParaRPr>
          </a:p>
        </p:txBody>
      </p:sp>
      <p:sp>
        <p:nvSpPr>
          <p:cNvPr id="4" name="Slayt Numarası Yer Tutucusu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6</a:t>
            </a:fld>
            <a:endParaRPr lang="tr-TR"/>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523EEB91-4CBF-2DA9-8DCD-5092024F00A3}"/>
              </a:ext>
            </a:extLst>
          </p:cNvPr>
          <p:cNvPicPr>
            <a:picLocks noChangeAspect="1"/>
          </p:cNvPicPr>
          <p:nvPr/>
        </p:nvPicPr>
        <p:blipFill rotWithShape="1">
          <a:blip r:embed="rId3"/>
          <a:srcRect l="25671" r="11912"/>
          <a:stretch/>
        </p:blipFill>
        <p:spPr>
          <a:xfrm>
            <a:off x="20" y="10"/>
            <a:ext cx="8153380" cy="6857990"/>
          </a:xfrm>
          <a:prstGeom prst="rect">
            <a:avLst/>
          </a:prstGeom>
          <a:noFill/>
          <a:ln>
            <a:noFill/>
          </a:ln>
          <a:effectLst>
            <a:reflection blurRad="12700" stA="38000" endPos="28000" dist="5000" dir="5400000" sy="-100000" algn="bl" rotWithShape="0"/>
          </a:effectLst>
        </p:spPr>
      </p:pic>
      <p:sp>
        <p:nvSpPr>
          <p:cNvPr id="38" name="Metin Yer Tutucusu 37">
            <a:extLst>
              <a:ext uri="{FF2B5EF4-FFF2-40B4-BE49-F238E27FC236}">
                <a16:creationId xmlns:a16="http://schemas.microsoft.com/office/drawing/2014/main" id="{B8BADB58-1EE2-40F4-ADDD-CD3D8BB150CA}"/>
              </a:ext>
            </a:extLst>
          </p:cNvPr>
          <p:cNvSpPr>
            <a:spLocks noGrp="1"/>
          </p:cNvSpPr>
          <p:nvPr>
            <p:ph type="body" sz="quarter" idx="15"/>
          </p:nvPr>
        </p:nvSpPr>
        <p:spPr>
          <a:xfrm>
            <a:off x="8153400" y="1127202"/>
            <a:ext cx="4114592" cy="5092623"/>
          </a:xfrm>
        </p:spPr>
        <p:txBody>
          <a:bodyPr rtlCol="0">
            <a:normAutofit fontScale="92500"/>
          </a:bodyPr>
          <a:lstStyle/>
          <a:p>
            <a:pPr marL="457200" indent="-457200">
              <a:lnSpc>
                <a:spcPct val="115000"/>
              </a:lnSpc>
              <a:buFont typeface="Wingdings" panose="05000000000000000000" pitchFamily="2" charset="2"/>
              <a:buChar char="q"/>
            </a:pPr>
            <a:endParaRPr lang="tr-TR" sz="1100" b="0" i="0" dirty="0">
              <a:effectLst/>
            </a:endParaRPr>
          </a:p>
          <a:p>
            <a:pPr marL="457200" indent="-457200">
              <a:lnSpc>
                <a:spcPct val="115000"/>
              </a:lnSpc>
              <a:buFont typeface="Wingdings" panose="05000000000000000000" pitchFamily="2" charset="2"/>
              <a:buChar char="q"/>
            </a:pPr>
            <a:r>
              <a:rPr lang="tr-TR" sz="2900" b="0" i="0" dirty="0" err="1">
                <a:effectLst/>
              </a:rPr>
              <a:t>Tokenization</a:t>
            </a:r>
            <a:endParaRPr lang="tr-TR" sz="2900" b="0" i="0" dirty="0">
              <a:effectLst/>
            </a:endParaRPr>
          </a:p>
          <a:p>
            <a:pPr marL="457200" indent="-457200">
              <a:lnSpc>
                <a:spcPct val="115000"/>
              </a:lnSpc>
              <a:buFont typeface="Wingdings" panose="05000000000000000000" pitchFamily="2" charset="2"/>
              <a:buChar char="q"/>
            </a:pPr>
            <a:r>
              <a:rPr lang="tr-TR" sz="2900" b="0" i="0" dirty="0" err="1">
                <a:effectLst/>
              </a:rPr>
              <a:t>Part</a:t>
            </a:r>
            <a:r>
              <a:rPr lang="tr-TR" sz="2900" b="0" i="0" dirty="0">
                <a:effectLst/>
              </a:rPr>
              <a:t>-of-</a:t>
            </a:r>
            <a:r>
              <a:rPr lang="tr-TR" sz="2900" b="0" i="0" dirty="0" err="1">
                <a:effectLst/>
              </a:rPr>
              <a:t>speech</a:t>
            </a:r>
            <a:r>
              <a:rPr lang="tr-TR" sz="2900" b="0" i="0" dirty="0">
                <a:effectLst/>
              </a:rPr>
              <a:t> </a:t>
            </a:r>
            <a:r>
              <a:rPr lang="tr-TR" sz="2900" b="0" i="0" dirty="0" err="1">
                <a:effectLst/>
              </a:rPr>
              <a:t>tagging</a:t>
            </a:r>
            <a:endParaRPr lang="tr-TR" sz="2900" dirty="0"/>
          </a:p>
          <a:p>
            <a:pPr marL="457200" indent="-457200">
              <a:lnSpc>
                <a:spcPct val="115000"/>
              </a:lnSpc>
              <a:buFont typeface="Wingdings" panose="05000000000000000000" pitchFamily="2" charset="2"/>
              <a:buChar char="q"/>
            </a:pPr>
            <a:r>
              <a:rPr lang="tr-TR" sz="2900" b="0" i="0" dirty="0" err="1">
                <a:effectLst/>
              </a:rPr>
              <a:t>Named</a:t>
            </a:r>
            <a:r>
              <a:rPr lang="tr-TR" sz="2900" b="0" i="0" dirty="0">
                <a:effectLst/>
              </a:rPr>
              <a:t> </a:t>
            </a:r>
            <a:r>
              <a:rPr lang="tr-TR" sz="2900" b="0" i="0" dirty="0" err="1">
                <a:effectLst/>
              </a:rPr>
              <a:t>Entity</a:t>
            </a:r>
            <a:r>
              <a:rPr lang="tr-TR" sz="2900" b="0" i="0" dirty="0">
                <a:effectLst/>
              </a:rPr>
              <a:t> </a:t>
            </a:r>
            <a:r>
              <a:rPr lang="tr-TR" sz="2900" b="0" i="0" dirty="0" err="1">
                <a:effectLst/>
              </a:rPr>
              <a:t>Recognition</a:t>
            </a:r>
            <a:r>
              <a:rPr lang="tr-TR" sz="2900" b="0" i="0" dirty="0">
                <a:effectLst/>
              </a:rPr>
              <a:t> (NER)</a:t>
            </a:r>
          </a:p>
          <a:p>
            <a:pPr marL="457200" indent="-457200">
              <a:lnSpc>
                <a:spcPct val="115000"/>
              </a:lnSpc>
              <a:buFont typeface="Wingdings" panose="05000000000000000000" pitchFamily="2" charset="2"/>
              <a:buChar char="q"/>
            </a:pPr>
            <a:r>
              <a:rPr lang="tr-TR" sz="2900" b="0" i="0" dirty="0" err="1">
                <a:effectLst/>
              </a:rPr>
              <a:t>Sentiment</a:t>
            </a:r>
            <a:r>
              <a:rPr lang="tr-TR" sz="2900" b="0" i="0" dirty="0">
                <a:effectLst/>
              </a:rPr>
              <a:t> </a:t>
            </a:r>
            <a:r>
              <a:rPr lang="tr-TR" sz="2900" b="0" i="0" dirty="0" err="1">
                <a:effectLst/>
              </a:rPr>
              <a:t>analysis</a:t>
            </a:r>
            <a:endParaRPr lang="tr-TR" sz="2900" dirty="0"/>
          </a:p>
          <a:p>
            <a:pPr marL="457200" indent="-457200">
              <a:lnSpc>
                <a:spcPct val="115000"/>
              </a:lnSpc>
              <a:buFont typeface="Wingdings" panose="05000000000000000000" pitchFamily="2" charset="2"/>
              <a:buChar char="q"/>
            </a:pPr>
            <a:r>
              <a:rPr lang="tr-TR" sz="2900" b="0" i="0" dirty="0">
                <a:effectLst/>
              </a:rPr>
              <a:t>Language </a:t>
            </a:r>
            <a:r>
              <a:rPr lang="tr-TR" sz="2900" b="0" i="0" dirty="0" err="1">
                <a:effectLst/>
              </a:rPr>
              <a:t>translation</a:t>
            </a:r>
            <a:endParaRPr lang="tr-TR" sz="2900" dirty="0"/>
          </a:p>
          <a:p>
            <a:pPr marL="457200" indent="-457200">
              <a:lnSpc>
                <a:spcPct val="115000"/>
              </a:lnSpc>
              <a:buFont typeface="Wingdings" panose="05000000000000000000" pitchFamily="2" charset="2"/>
              <a:buChar char="q"/>
            </a:pPr>
            <a:r>
              <a:rPr lang="tr-TR" sz="2900" b="0" i="0" dirty="0">
                <a:effectLst/>
              </a:rPr>
              <a:t>Speech </a:t>
            </a:r>
            <a:r>
              <a:rPr lang="tr-TR" sz="2900" b="0" i="0" dirty="0" err="1">
                <a:effectLst/>
              </a:rPr>
              <a:t>recognition</a:t>
            </a:r>
            <a:endParaRPr lang="tr-TR" sz="2900" dirty="0"/>
          </a:p>
        </p:txBody>
      </p:sp>
      <p:sp>
        <p:nvSpPr>
          <p:cNvPr id="5" name="Slayt Numarası Yer Tutucusu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A402E4C0-AD5E-4E8C-9F21-7CCE474BDCEB}" type="slidenum">
              <a:rPr lang="tr-TR" smtClean="0"/>
              <a:pPr rtl="0">
                <a:spcAft>
                  <a:spcPts val="600"/>
                </a:spcAft>
              </a:pPr>
              <a:t>7</a:t>
            </a:fld>
            <a:endParaRPr lang="tr-TR"/>
          </a:p>
        </p:txBody>
      </p:sp>
      <p:sp>
        <p:nvSpPr>
          <p:cNvPr id="33" name="Başlık 32">
            <a:extLst>
              <a:ext uri="{FF2B5EF4-FFF2-40B4-BE49-F238E27FC236}">
                <a16:creationId xmlns:a16="http://schemas.microsoft.com/office/drawing/2014/main" id="{4F4C28E4-6D60-402B-8F22-B1AED571D98D}"/>
              </a:ext>
            </a:extLst>
          </p:cNvPr>
          <p:cNvSpPr>
            <a:spLocks noGrp="1"/>
          </p:cNvSpPr>
          <p:nvPr>
            <p:ph type="title"/>
          </p:nvPr>
        </p:nvSpPr>
        <p:spPr>
          <a:xfrm>
            <a:off x="1024817" y="388591"/>
            <a:ext cx="10945509" cy="738611"/>
          </a:xfrm>
        </p:spPr>
        <p:txBody>
          <a:bodyPr rtlCol="0">
            <a:noAutofit/>
          </a:bodyPr>
          <a:lstStyle/>
          <a:p>
            <a:r>
              <a:rPr lang="en-US" sz="3600" b="0" i="0" dirty="0">
                <a:solidFill>
                  <a:srgbClr val="343541"/>
                </a:solidFill>
                <a:effectLst/>
                <a:latin typeface="Söhne"/>
              </a:rPr>
              <a:t>What is Natural Language Processing?</a:t>
            </a:r>
            <a:endParaRPr lang="tr-TR" sz="3600" dirty="0"/>
          </a:p>
        </p:txBody>
      </p:sp>
    </p:spTree>
    <p:extLst>
      <p:ext uri="{BB962C8B-B14F-4D97-AF65-F5344CB8AC3E}">
        <p14:creationId xmlns:p14="http://schemas.microsoft.com/office/powerpoint/2010/main" val="200888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Resim Yer Tutucusu 18" descr="Minik yazıların ve grafiklerin hareket ettiği bir ekrana bakan bir kadın">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Başlık 22">
            <a:extLst>
              <a:ext uri="{FF2B5EF4-FFF2-40B4-BE49-F238E27FC236}">
                <a16:creationId xmlns:a16="http://schemas.microsoft.com/office/drawing/2014/main" id="{8A0965D6-0D20-40A0-8897-EDF8A7A464C5}"/>
              </a:ext>
            </a:extLst>
          </p:cNvPr>
          <p:cNvSpPr>
            <a:spLocks noGrp="1"/>
          </p:cNvSpPr>
          <p:nvPr>
            <p:ph type="title"/>
          </p:nvPr>
        </p:nvSpPr>
        <p:spPr>
          <a:xfrm>
            <a:off x="0" y="1036629"/>
            <a:ext cx="6007099" cy="4784742"/>
          </a:xfrm>
        </p:spPr>
        <p:style>
          <a:lnRef idx="2">
            <a:schemeClr val="accent2"/>
          </a:lnRef>
          <a:fillRef idx="1">
            <a:schemeClr val="lt1"/>
          </a:fillRef>
          <a:effectRef idx="0">
            <a:schemeClr val="accent2"/>
          </a:effectRef>
          <a:fontRef idx="minor">
            <a:schemeClr val="dk1"/>
          </a:fontRef>
        </p:style>
        <p:txBody>
          <a:bodyPr rtlCol="0">
            <a:normAutofit/>
          </a:bodyPr>
          <a:lstStyle/>
          <a:p>
            <a:pPr rtl="0"/>
            <a:r>
              <a:rPr lang="tr-TR" sz="2400" dirty="0" err="1"/>
              <a:t>Chatgpt’s</a:t>
            </a:r>
            <a:r>
              <a:rPr lang="tr-TR" sz="2400" dirty="0"/>
              <a:t> </a:t>
            </a:r>
            <a:r>
              <a:rPr lang="tr-TR" sz="2400" dirty="0" err="1"/>
              <a:t>Relatıonshıp</a:t>
            </a:r>
            <a:br>
              <a:rPr lang="tr-TR" sz="2400" dirty="0"/>
            </a:br>
            <a:r>
              <a:rPr lang="tr-TR" sz="2400" dirty="0" err="1"/>
              <a:t>aı</a:t>
            </a:r>
            <a:r>
              <a:rPr lang="tr-TR" sz="2400" dirty="0"/>
              <a:t> </a:t>
            </a:r>
            <a:r>
              <a:rPr lang="tr-TR" sz="2400" dirty="0" err="1"/>
              <a:t>vs</a:t>
            </a:r>
            <a:r>
              <a:rPr lang="tr-TR" sz="2400" dirty="0"/>
              <a:t> </a:t>
            </a:r>
            <a:r>
              <a:rPr lang="tr-TR" sz="2400" dirty="0" err="1"/>
              <a:t>nLP</a:t>
            </a:r>
            <a:r>
              <a:rPr lang="tr-TR" sz="2400" dirty="0"/>
              <a:t> </a:t>
            </a:r>
          </a:p>
        </p:txBody>
      </p:sp>
      <p:sp>
        <p:nvSpPr>
          <p:cNvPr id="30" name="Metin Yer Tutucusu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2562705"/>
          </a:xfrm>
        </p:spPr>
        <p:txBody>
          <a:bodyPr rtlCol="0">
            <a:normAutofit/>
          </a:bodyPr>
          <a:lstStyle/>
          <a:p>
            <a:pPr rtl="0"/>
            <a:r>
              <a:rPr lang="en-US" sz="1800" i="0" dirty="0" err="1">
                <a:solidFill>
                  <a:schemeClr val="tx1"/>
                </a:solidFill>
                <a:effectLst/>
                <a:latin typeface="Söhne"/>
              </a:rPr>
              <a:t>ChatGPT</a:t>
            </a:r>
            <a:r>
              <a:rPr lang="en-US" sz="1800" i="0" dirty="0">
                <a:solidFill>
                  <a:schemeClr val="tx1"/>
                </a:solidFill>
                <a:effectLst/>
                <a:latin typeface="Söhne"/>
              </a:rPr>
              <a:t> is an example of the power of AI and NLP in enabling machines to understand and generate natural language, opening up new possibilities for applications such as chatbots, virtual assistants, and automated customer service systems.</a:t>
            </a:r>
            <a:endParaRPr lang="tr-TR" sz="1800" dirty="0">
              <a:solidFill>
                <a:schemeClr val="tx1"/>
              </a:solidFill>
            </a:endParaRPr>
          </a:p>
        </p:txBody>
      </p:sp>
      <p:sp>
        <p:nvSpPr>
          <p:cNvPr id="6" name="Slayt Numarası Yer Tutucusu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tr-TR" smtClean="0"/>
              <a:pPr rtl="0"/>
              <a:t>8</a:t>
            </a:fld>
            <a:endParaRPr lang="tr-TR"/>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id="{0B814E0B-FF37-3E01-B168-2DD34284AB8D}"/>
              </a:ext>
            </a:extLst>
          </p:cNvPr>
          <p:cNvSpPr>
            <a:spLocks noGrp="1"/>
          </p:cNvSpPr>
          <p:nvPr>
            <p:ph type="sldNum" sz="quarter" idx="12"/>
          </p:nvPr>
        </p:nvSpPr>
        <p:spPr/>
        <p:txBody>
          <a:bodyPr/>
          <a:lstStyle/>
          <a:p>
            <a:pPr rtl="0"/>
            <a:fld id="{A402E4C0-AD5E-4E8C-9F21-7CCE474BDCEB}" type="slidenum">
              <a:rPr lang="tr-TR" noProof="0" smtClean="0"/>
              <a:pPr rtl="0"/>
              <a:t>9</a:t>
            </a:fld>
            <a:endParaRPr lang="tr-TR" noProof="0"/>
          </a:p>
        </p:txBody>
      </p:sp>
      <p:pic>
        <p:nvPicPr>
          <p:cNvPr id="9" name="Resim 8" descr="metin içeren bir resim&#10;&#10;Açıklama otomatik olarak oluşturuldu">
            <a:extLst>
              <a:ext uri="{FF2B5EF4-FFF2-40B4-BE49-F238E27FC236}">
                <a16:creationId xmlns:a16="http://schemas.microsoft.com/office/drawing/2014/main" id="{F44F74F1-6A5D-064A-C013-9C731AA8A048}"/>
              </a:ext>
            </a:extLst>
          </p:cNvPr>
          <p:cNvPicPr>
            <a:picLocks noChangeAspect="1"/>
          </p:cNvPicPr>
          <p:nvPr/>
        </p:nvPicPr>
        <p:blipFill>
          <a:blip r:embed="rId2"/>
          <a:stretch>
            <a:fillRect/>
          </a:stretch>
        </p:blipFill>
        <p:spPr>
          <a:xfrm>
            <a:off x="963373" y="537620"/>
            <a:ext cx="10265254" cy="5782759"/>
          </a:xfrm>
          <a:prstGeom prst="rect">
            <a:avLst/>
          </a:prstGeom>
        </p:spPr>
      </p:pic>
    </p:spTree>
    <p:extLst>
      <p:ext uri="{BB962C8B-B14F-4D97-AF65-F5344CB8AC3E}">
        <p14:creationId xmlns:p14="http://schemas.microsoft.com/office/powerpoint/2010/main" val="1241058752"/>
      </p:ext>
    </p:extLst>
  </p:cSld>
  <p:clrMapOvr>
    <a:masterClrMapping/>
  </p:clrMapOvr>
</p:sld>
</file>

<file path=ppt/theme/theme1.xml><?xml version="1.0" encoding="utf-8"?>
<a:theme xmlns:a="http://schemas.openxmlformats.org/drawingml/2006/main" name="Ofis Teması">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77254_TF33781529_Win32" id="{D47DBE7B-A62C-4E80-911C-F8F053A30A4B}" vid="{A7BC4CB3-1574-4386-ADE4-4D52D1062EEC}"/>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Teknoloji sunum destesi</Template>
  <TotalTime>2326</TotalTime>
  <Words>1151</Words>
  <Application>Microsoft Office PowerPoint</Application>
  <PresentationFormat>Geniş ekran</PresentationFormat>
  <Paragraphs>211</Paragraphs>
  <Slides>34</Slides>
  <Notes>15</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34</vt:i4>
      </vt:variant>
    </vt:vector>
  </HeadingPairs>
  <TitlesOfParts>
    <vt:vector size="42" baseType="lpstr">
      <vt:lpstr>Arial</vt:lpstr>
      <vt:lpstr>Bierstadt</vt:lpstr>
      <vt:lpstr>Calibri</vt:lpstr>
      <vt:lpstr>Courier New</vt:lpstr>
      <vt:lpstr>Posterama</vt:lpstr>
      <vt:lpstr>Söhne</vt:lpstr>
      <vt:lpstr>Wingdings</vt:lpstr>
      <vt:lpstr>Ofis Teması</vt:lpstr>
      <vt:lpstr>PowerPoint Sunusu</vt:lpstr>
      <vt:lpstr>ChatGPT</vt:lpstr>
      <vt:lpstr>Introductıon </vt:lpstr>
      <vt:lpstr>Please Scanner ME</vt:lpstr>
      <vt:lpstr>Chatgpt by openaı</vt:lpstr>
      <vt:lpstr>Artıfıcıal ıntellıgence</vt:lpstr>
      <vt:lpstr>What is Natural Language Processing?</vt:lpstr>
      <vt:lpstr>Chatgpt’s Relatıonshıp aı vs nLP </vt:lpstr>
      <vt:lpstr>PowerPoint Sunusu</vt:lpstr>
      <vt:lpstr>PowerPoint Sunusu</vt:lpstr>
      <vt:lpstr>Chatgpt-3 vs chatgpt-4</vt:lpstr>
      <vt:lpstr>DIfferent features of ChatGPT ?</vt:lpstr>
      <vt:lpstr>Uses of ChatGPT</vt:lpstr>
      <vt:lpstr>USES OF CHATGPT</vt:lpstr>
      <vt:lpstr>CHATGPT ADVANTAGES</vt:lpstr>
      <vt:lpstr>CHATGPT DISADVANTAGES</vt:lpstr>
      <vt:lpstr>CHATGPT DISADVANTAGES</vt:lpstr>
      <vt:lpstr>USES OF CHATGPT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Future uses of ChatGPT</vt:lpstr>
      <vt:lpstr>The evolution of Artificial Intelligence</vt:lpstr>
      <vt:lpstr>Comparıson of market</vt:lpstr>
      <vt:lpstr>Insights on the future of ChatGPT</vt:lpstr>
      <vt:lpstr>Insights on the future of ChatGPT</vt:lpstr>
      <vt:lpstr>Importance of ChatGPT</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dc:title>
  <dc:creator>Beril Dindar | CloudCan</dc:creator>
  <cp:lastModifiedBy>Beril Dindar | CloudCan</cp:lastModifiedBy>
  <cp:revision>2</cp:revision>
  <dcterms:created xsi:type="dcterms:W3CDTF">2023-03-20T09:23:38Z</dcterms:created>
  <dcterms:modified xsi:type="dcterms:W3CDTF">2023-04-04T09:40:53Z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